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7" r:id="rId2"/>
    <p:sldId id="300" r:id="rId3"/>
    <p:sldId id="259" r:id="rId4"/>
    <p:sldId id="258" r:id="rId5"/>
    <p:sldId id="261" r:id="rId6"/>
    <p:sldId id="262" r:id="rId7"/>
    <p:sldId id="260" r:id="rId8"/>
    <p:sldId id="269" r:id="rId9"/>
    <p:sldId id="271" r:id="rId10"/>
    <p:sldId id="272" r:id="rId11"/>
    <p:sldId id="270" r:id="rId12"/>
    <p:sldId id="274" r:id="rId13"/>
    <p:sldId id="275" r:id="rId14"/>
    <p:sldId id="276" r:id="rId15"/>
    <p:sldId id="263" r:id="rId16"/>
    <p:sldId id="264" r:id="rId17"/>
    <p:sldId id="278" r:id="rId18"/>
    <p:sldId id="281" r:id="rId19"/>
    <p:sldId id="280" r:id="rId20"/>
    <p:sldId id="282" r:id="rId21"/>
    <p:sldId id="283" r:id="rId22"/>
    <p:sldId id="284" r:id="rId23"/>
    <p:sldId id="285" r:id="rId24"/>
    <p:sldId id="286" r:id="rId25"/>
    <p:sldId id="287" r:id="rId26"/>
    <p:sldId id="288" r:id="rId27"/>
    <p:sldId id="289" r:id="rId28"/>
    <p:sldId id="290" r:id="rId29"/>
    <p:sldId id="291" r:id="rId30"/>
    <p:sldId id="292" r:id="rId31"/>
    <p:sldId id="305" r:id="rId32"/>
    <p:sldId id="303" r:id="rId33"/>
    <p:sldId id="307" r:id="rId34"/>
    <p:sldId id="308" r:id="rId35"/>
    <p:sldId id="296" r:id="rId36"/>
    <p:sldId id="297" r:id="rId37"/>
    <p:sldId id="301" r:id="rId38"/>
    <p:sldId id="309"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C70CA8-4D66-4C52-B84D-934C635C9367}" type="datetimeFigureOut">
              <a:rPr lang="zh-CN" altLang="en-US" smtClean="0"/>
              <a:t>2017/1/14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DC0BC-8957-4FE6-9A14-021C426F6CDB}" type="slidenum">
              <a:rPr lang="zh-CN" altLang="en-US" smtClean="0"/>
              <a:t>‹#›</a:t>
            </a:fld>
            <a:endParaRPr lang="zh-CN" altLang="en-US"/>
          </a:p>
        </p:txBody>
      </p:sp>
    </p:spTree>
    <p:extLst>
      <p:ext uri="{BB962C8B-B14F-4D97-AF65-F5344CB8AC3E}">
        <p14:creationId xmlns:p14="http://schemas.microsoft.com/office/powerpoint/2010/main" val="2673040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a:solidFill>
              <a:srgbClr val="000000"/>
            </a:solidFill>
            <a:miter lim="800000"/>
            <a:headEnd/>
            <a:tailEnd/>
          </a:ln>
        </p:spPr>
      </p:sp>
      <p:sp>
        <p:nvSpPr>
          <p:cNvPr id="675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675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BB4C0A96-CE08-4265-BBAF-15BBD5B68A7F}" type="slidenum">
              <a:rPr lang="zh-CN" altLang="en-US" smtClean="0"/>
              <a:pPr>
                <a:buFontTx/>
                <a:buNone/>
              </a:pPr>
              <a:t>3</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12</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13</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14</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a:solidFill>
              <a:srgbClr val="000000"/>
            </a:solidFill>
            <a:miter lim="800000"/>
            <a:headEnd/>
            <a:tailEnd/>
          </a:ln>
        </p:spPr>
      </p:sp>
      <p:sp>
        <p:nvSpPr>
          <p:cNvPr id="737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37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25C4AD8B-0344-4D46-8CC9-317A7CF2872A}" type="slidenum">
              <a:rPr lang="zh-CN" altLang="en-US" smtClean="0">
                <a:solidFill>
                  <a:srgbClr val="000000"/>
                </a:solidFill>
              </a:rPr>
              <a:pPr/>
              <a:t>28</a:t>
            </a:fld>
            <a:endParaRPr lang="en-US" altLang="zh-CN" smtClean="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a:solidFill>
              <a:srgbClr val="000000"/>
            </a:solidFill>
            <a:miter lim="800000"/>
            <a:headEnd/>
            <a:tailEnd/>
          </a:ln>
        </p:spPr>
      </p:sp>
      <p:sp>
        <p:nvSpPr>
          <p:cNvPr id="747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47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9A8F5406-F54F-4F7E-B2BC-38F2B1DF8637}" type="slidenum">
              <a:rPr lang="zh-CN" altLang="en-US" smtClean="0"/>
              <a:pPr>
                <a:buFontTx/>
                <a:buNone/>
              </a:pPr>
              <a:t>29</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a:solidFill>
              <a:srgbClr val="000000"/>
            </a:solidFill>
            <a:miter lim="800000"/>
            <a:headEnd/>
            <a:tailEnd/>
          </a:ln>
        </p:spPr>
      </p:sp>
      <p:sp>
        <p:nvSpPr>
          <p:cNvPr id="6861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686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AB7ADA36-C08F-47F7-ABF6-AE2B582D9AF6}" type="slidenum">
              <a:rPr lang="zh-CN" altLang="en-US" smtClean="0"/>
              <a:pPr>
                <a:buFontTx/>
                <a:buNone/>
              </a:pPr>
              <a:t>4</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a:solidFill>
              <a:srgbClr val="000000"/>
            </a:solidFill>
            <a:miter lim="800000"/>
            <a:headEnd/>
            <a:tailEnd/>
          </a:ln>
        </p:spPr>
      </p:sp>
      <p:sp>
        <p:nvSpPr>
          <p:cNvPr id="696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696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B202B6F4-50C5-4E29-9224-762E178C0ABA}" type="slidenum">
              <a:rPr lang="zh-CN" altLang="en-US" smtClean="0"/>
              <a:pPr>
                <a:buFontTx/>
                <a:buNone/>
              </a:pPr>
              <a:t>5</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06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8FA57A8D-E504-4467-B0B0-65BBA4D1DC21}" type="slidenum">
              <a:rPr lang="zh-CN" altLang="en-US" smtClean="0"/>
              <a:pPr/>
              <a:t>6</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7</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8</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9</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10</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a:solidFill>
              <a:srgbClr val="000000"/>
            </a:solidFill>
            <a:miter lim="800000"/>
            <a:headEnd/>
            <a:tailEnd/>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buFontTx/>
              <a:buNone/>
            </a:pPr>
            <a:fld id="{7097E02C-0737-484D-9336-15E64DC594FE}" type="slidenum">
              <a:rPr lang="zh-CN" altLang="en-US" smtClean="0"/>
              <a:pPr>
                <a:buFontTx/>
                <a:buNone/>
              </a:pPr>
              <a:t>11</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A94623-D0CE-45C6-ADD7-BD5D6E65EB2A}" type="datetime1">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1870470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7D153C-FC5F-42CA-86DE-D4CAB70BAC17}" type="datetime1">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29665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085B05-2533-4F66-A73A-9633C32CD264}" type="datetime1">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345726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837AB331-20BC-4109-9959-8F7BF2ED2914}" type="datetime1">
              <a:rPr lang="zh-CN" altLang="en-US" smtClean="0"/>
              <a:t>2017/1/14</a:t>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549FD6EF-54E1-41BA-A875-DB1737B43154}" type="slidenum">
              <a:rPr lang="en-US" altLang="zh-CN"/>
              <a:pPr>
                <a:defRPr/>
              </a:pPr>
              <a:t>‹#›</a:t>
            </a:fld>
            <a:endParaRPr lang="en-US" altLang="zh-CN"/>
          </a:p>
        </p:txBody>
      </p:sp>
    </p:spTree>
    <p:extLst>
      <p:ext uri="{BB962C8B-B14F-4D97-AF65-F5344CB8AC3E}">
        <p14:creationId xmlns:p14="http://schemas.microsoft.com/office/powerpoint/2010/main" val="4110430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C91C9A-1F1B-4E2D-B3AF-08132483FB51}" type="datetime1">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218230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E14B15-7370-4CB6-A1E3-1F9A49321108}" type="datetime1">
              <a:rPr lang="zh-CN" altLang="en-US" smtClean="0"/>
              <a:t>2017/1/14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4051798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9A14E5-3322-4B8C-86BA-B453EF71A284}" type="datetime1">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295698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86125EF-F8B0-4014-93EB-C00A3F1BA64F}" type="datetime1">
              <a:rPr lang="zh-CN" altLang="en-US" smtClean="0"/>
              <a:t>2017/1/14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323483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8892761-FBA8-4315-B444-58F7175BB299}" type="datetime1">
              <a:rPr lang="zh-CN" altLang="en-US" smtClean="0"/>
              <a:t>2017/1/14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1550828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152141-42A0-473D-B786-F88C30209DAD}" type="datetime1">
              <a:rPr lang="zh-CN" altLang="en-US" smtClean="0"/>
              <a:t>2017/1/14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750964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2FCA93-2C1C-4352-AE73-9C22AF74C852}" type="datetime1">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4288400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A511C-D64D-4055-9F3A-C632D6519210}" type="datetime1">
              <a:rPr lang="zh-CN" altLang="en-US" smtClean="0"/>
              <a:t>2017/1/14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191360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41CE4-33D8-4C56-B1E9-84840F220A76}" type="datetime1">
              <a:rPr lang="zh-CN" altLang="en-US" smtClean="0"/>
              <a:t>2017/1/14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C4081-7DF7-456E-89BF-29E556DC2775}" type="slidenum">
              <a:rPr lang="zh-CN" altLang="en-US" smtClean="0"/>
              <a:t>‹#›</a:t>
            </a:fld>
            <a:endParaRPr lang="zh-CN" altLang="en-US"/>
          </a:p>
        </p:txBody>
      </p:sp>
    </p:spTree>
    <p:extLst>
      <p:ext uri="{BB962C8B-B14F-4D97-AF65-F5344CB8AC3E}">
        <p14:creationId xmlns:p14="http://schemas.microsoft.com/office/powerpoint/2010/main" val="352399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baidu.com/s?wd=%E5%BE%AE%E7%94%9F%E7%89%A9%E5%AD%A6&amp;tn=44039180_cpr&amp;fenlei=mv6quAkxTZn0IZRqIHckPjm4nH00T1Y3m1mzPHnzuW61rHmvujnL0ZwV5Hcvrjm3rH6sPfKWUMw85HfYnjn4nH6sgvPsT6KdThsqpZwYTjCEQLGCpyw9Uz4Bmy-bIi4WUvYETgN-TLwGUv3En1c1n10dP1R4" TargetMode="External"/><Relationship Id="rId2" Type="http://schemas.openxmlformats.org/officeDocument/2006/relationships/hyperlink" Target="https://www.baidu.com/s?wd=%E6%98%8E%E5%B0%BC%E8%8B%8F%E8%BE%BE%E5%A4%A7%E5%AD%A6&amp;tn=44039180_cpr&amp;fenlei=mv6quAkxTZn0IZRqIHckPjm4nH00T1Y3m1mzPHnzuW61rHmvujnL0ZwV5Hcvrjm3rH6sPfKWUMw85HfYnjn4nH6sgvPsT6KdThsqpZwYTjCEQLGCpyw9Uz4Bmy-bIi4WUvYETgN-TLwGUv3En1c1n10dP1R4" TargetMode="External"/><Relationship Id="rId1" Type="http://schemas.openxmlformats.org/officeDocument/2006/relationships/slideLayout" Target="../slideLayouts/slideLayout7.xml"/><Relationship Id="rId4" Type="http://schemas.openxmlformats.org/officeDocument/2006/relationships/hyperlink" Target="https://www.baidu.com/s?wd=%E5%A5%A5%E6%B2%99%E5%88%A9%E6%96%87&amp;tn=44039180_cpr&amp;fenlei=mv6quAkxTZn0IZRqIHckPjm4nH00T1Y3m1mzPHnzuW61rHmvujnL0ZwV5Hcvrjm3rH6sPfKWUMw85HfYnjn4nH6sgvPsT6KdThsqpZwYTjCEQLGCpyw9Uz4Bmy-bIi4WUvYETgN-TLwGUv3En1c1n10dP1R4"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487488"/>
            <a:ext cx="9144000" cy="1655762"/>
            <a:chOff x="0" y="1437"/>
            <a:chExt cx="5760" cy="1071"/>
          </a:xfrm>
        </p:grpSpPr>
        <p:grpSp>
          <p:nvGrpSpPr>
            <p:cNvPr id="5129" name="Group 3"/>
            <p:cNvGrpSpPr>
              <a:grpSpLocks/>
            </p:cNvGrpSpPr>
            <p:nvPr/>
          </p:nvGrpSpPr>
          <p:grpSpPr bwMode="auto">
            <a:xfrm>
              <a:off x="249" y="1437"/>
              <a:ext cx="5230" cy="1071"/>
              <a:chOff x="1202" y="3272"/>
              <a:chExt cx="4424" cy="586"/>
            </a:xfrm>
          </p:grpSpPr>
          <p:sp>
            <p:nvSpPr>
              <p:cNvPr id="5133" name="Oval 4"/>
              <p:cNvSpPr>
                <a:spLocks noChangeArrowheads="1"/>
              </p:cNvSpPr>
              <p:nvPr/>
            </p:nvSpPr>
            <p:spPr bwMode="auto">
              <a:xfrm flipV="1">
                <a:off x="1202" y="3272"/>
                <a:ext cx="4424" cy="156"/>
              </a:xfrm>
              <a:prstGeom prst="ellipse">
                <a:avLst/>
              </a:prstGeom>
              <a:gradFill rotWithShape="1">
                <a:gsLst>
                  <a:gs pos="0">
                    <a:srgbClr val="041D54"/>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b="1">
                  <a:solidFill>
                    <a:srgbClr val="000000"/>
                  </a:solidFill>
                </a:endParaRPr>
              </a:p>
            </p:txBody>
          </p:sp>
          <p:sp>
            <p:nvSpPr>
              <p:cNvPr id="5134" name="Oval 5"/>
              <p:cNvSpPr>
                <a:spLocks noChangeArrowheads="1"/>
              </p:cNvSpPr>
              <p:nvPr/>
            </p:nvSpPr>
            <p:spPr bwMode="auto">
              <a:xfrm flipV="1">
                <a:off x="1202" y="3702"/>
                <a:ext cx="4424" cy="156"/>
              </a:xfrm>
              <a:prstGeom prst="ellipse">
                <a:avLst/>
              </a:prstGeom>
              <a:gradFill rotWithShape="1">
                <a:gsLst>
                  <a:gs pos="0">
                    <a:srgbClr val="041D54"/>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b="1">
                  <a:solidFill>
                    <a:srgbClr val="000000"/>
                  </a:solidFill>
                </a:endParaRPr>
              </a:p>
            </p:txBody>
          </p:sp>
        </p:grpSp>
        <p:sp>
          <p:nvSpPr>
            <p:cNvPr id="3" name="AutoShape 6"/>
            <p:cNvSpPr>
              <a:spLocks noChangeArrowheads="1"/>
            </p:cNvSpPr>
            <p:nvPr/>
          </p:nvSpPr>
          <p:spPr bwMode="auto">
            <a:xfrm>
              <a:off x="0" y="1559"/>
              <a:ext cx="5760" cy="828"/>
            </a:xfrm>
            <a:prstGeom prst="roundRect">
              <a:avLst>
                <a:gd name="adj" fmla="val 16667"/>
              </a:avLst>
            </a:prstGeom>
            <a:gradFill rotWithShape="1">
              <a:gsLst>
                <a:gs pos="0">
                  <a:srgbClr val="4388C8">
                    <a:alpha val="0"/>
                  </a:srgbClr>
                </a:gs>
                <a:gs pos="50000">
                  <a:schemeClr val="bg1"/>
                </a:gs>
                <a:gs pos="100000">
                  <a:srgbClr val="4388C8">
                    <a:alpha val="0"/>
                  </a:srgbClr>
                </a:gs>
              </a:gsLst>
              <a:lin ang="0" scaled="1"/>
            </a:gradFill>
            <a:ln w="9525">
              <a:noFill/>
              <a:round/>
              <a:headEnd/>
              <a:tailEnd/>
            </a:ln>
            <a:effectLst/>
          </p:spPr>
          <p:txBody>
            <a:bodyPr wrap="none" anchor="ctr"/>
            <a:lstStyle/>
            <a:p>
              <a:pPr algn="r">
                <a:defRPr/>
              </a:pPr>
              <a:endParaRPr lang="zh-CN" altLang="zh-CN">
                <a:solidFill>
                  <a:srgbClr val="000000"/>
                </a:solidFill>
                <a:latin typeface="Arial" pitchFamily="34" charset="0"/>
              </a:endParaRPr>
            </a:p>
          </p:txBody>
        </p:sp>
      </p:grpSp>
      <p:sp>
        <p:nvSpPr>
          <p:cNvPr id="5127" name="Rectangle 7"/>
          <p:cNvSpPr>
            <a:spLocks noChangeArrowheads="1"/>
          </p:cNvSpPr>
          <p:nvPr/>
        </p:nvSpPr>
        <p:spPr bwMode="auto">
          <a:xfrm>
            <a:off x="613345" y="1676400"/>
            <a:ext cx="791909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000" b="1" dirty="0">
                <a:solidFill>
                  <a:srgbClr val="000000"/>
                </a:solidFill>
                <a:latin typeface="黑体" pitchFamily="49" charset="-122"/>
                <a:ea typeface="黑体" pitchFamily="49" charset="-122"/>
              </a:rPr>
              <a:t>“十三五”海洋经济创新发展</a:t>
            </a:r>
            <a:endParaRPr lang="en-US" altLang="zh-CN" sz="4000" b="1" dirty="0">
              <a:solidFill>
                <a:srgbClr val="000000"/>
              </a:solidFill>
              <a:latin typeface="黑体" pitchFamily="49" charset="-122"/>
              <a:ea typeface="黑体" pitchFamily="49" charset="-122"/>
            </a:endParaRPr>
          </a:p>
          <a:p>
            <a:pPr algn="ctr"/>
            <a:r>
              <a:rPr lang="zh-CN" altLang="en-US" sz="4000" b="1" dirty="0" smtClean="0">
                <a:solidFill>
                  <a:srgbClr val="000000"/>
                </a:solidFill>
                <a:latin typeface="黑体" pitchFamily="49" charset="-122"/>
                <a:ea typeface="黑体" pitchFamily="49" charset="-122"/>
              </a:rPr>
              <a:t>区域示范项目申报交流会</a:t>
            </a:r>
            <a:endParaRPr lang="zh-CN" altLang="en-US" sz="4000" b="1" dirty="0">
              <a:solidFill>
                <a:srgbClr val="000000"/>
              </a:solidFill>
              <a:latin typeface="黑体" pitchFamily="49" charset="-122"/>
              <a:ea typeface="黑体" pitchFamily="49" charset="-122"/>
            </a:endParaRPr>
          </a:p>
        </p:txBody>
      </p:sp>
      <p:sp>
        <p:nvSpPr>
          <p:cNvPr id="16" name="矩形 15"/>
          <p:cNvSpPr/>
          <p:nvPr/>
        </p:nvSpPr>
        <p:spPr>
          <a:xfrm>
            <a:off x="1068388" y="5445125"/>
            <a:ext cx="4572000" cy="46038"/>
          </a:xfrm>
          <a:prstGeom prst="rect">
            <a:avLst/>
          </a:prstGeom>
          <a:gradFill flip="none" rotWithShape="1">
            <a:gsLst>
              <a:gs pos="0">
                <a:srgbClr val="F79646">
                  <a:lumMod val="75000"/>
                </a:srgbClr>
              </a:gs>
              <a:gs pos="100000">
                <a:sysClr val="window" lastClr="FFFFFF">
                  <a:alpha val="0"/>
                </a:sys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17" name="矩形 16"/>
          <p:cNvSpPr/>
          <p:nvPr/>
        </p:nvSpPr>
        <p:spPr>
          <a:xfrm rot="10800000" flipV="1">
            <a:off x="3779838" y="5589588"/>
            <a:ext cx="3929062" cy="46037"/>
          </a:xfrm>
          <a:prstGeom prst="rect">
            <a:avLst/>
          </a:prstGeom>
          <a:gradFill flip="none" rotWithShape="1">
            <a:gsLst>
              <a:gs pos="0">
                <a:srgbClr val="F79646">
                  <a:lumMod val="75000"/>
                </a:srgbClr>
              </a:gs>
              <a:gs pos="100000">
                <a:sysClr val="window" lastClr="FFFFFF">
                  <a:alpha val="0"/>
                </a:sysClr>
              </a:gs>
            </a:gsLst>
            <a:lin ang="0" scaled="1"/>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a:ea typeface="宋体"/>
            </a:endParaRPr>
          </a:p>
        </p:txBody>
      </p:sp>
      <p:sp>
        <p:nvSpPr>
          <p:cNvPr id="5128" name="文本框 13"/>
          <p:cNvSpPr txBox="1">
            <a:spLocks noChangeArrowheads="1"/>
          </p:cNvSpPr>
          <p:nvPr/>
        </p:nvSpPr>
        <p:spPr bwMode="auto">
          <a:xfrm>
            <a:off x="3347864" y="5635625"/>
            <a:ext cx="25161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b="1" dirty="0" smtClean="0">
                <a:latin typeface="微软雅黑" pitchFamily="34" charset="-122"/>
                <a:ea typeface="微软雅黑" pitchFamily="34" charset="-122"/>
                <a:cs typeface="Meiryo UI" pitchFamily="34" charset="-128"/>
              </a:rPr>
              <a:t>河北 秦皇岛</a:t>
            </a:r>
            <a:endParaRPr lang="en-US" altLang="zh-CN" b="1" dirty="0">
              <a:latin typeface="微软雅黑" pitchFamily="34" charset="-122"/>
              <a:ea typeface="微软雅黑" pitchFamily="34" charset="-122"/>
              <a:cs typeface="Meiryo UI" pitchFamily="34" charset="-128"/>
            </a:endParaRPr>
          </a:p>
          <a:p>
            <a:pPr algn="ctr" eaLnBrk="1" hangingPunct="1"/>
            <a:r>
              <a:rPr lang="en-US" altLang="zh-CN" b="1" dirty="0" smtClean="0">
                <a:latin typeface="微软雅黑" pitchFamily="34" charset="-122"/>
                <a:ea typeface="微软雅黑" pitchFamily="34" charset="-122"/>
                <a:cs typeface="Meiryo UI" pitchFamily="34" charset="-128"/>
              </a:rPr>
              <a:t>2017-01-14</a:t>
            </a:r>
            <a:endParaRPr lang="zh-CN" altLang="en-US" b="1" dirty="0">
              <a:latin typeface="微软雅黑" pitchFamily="34" charset="-122"/>
              <a:ea typeface="微软雅黑" pitchFamily="34" charset="-122"/>
              <a:cs typeface="Meiryo UI" pitchFamily="34" charset="-128"/>
            </a:endParaRPr>
          </a:p>
        </p:txBody>
      </p:sp>
      <p:sp>
        <p:nvSpPr>
          <p:cNvPr id="4" name="灯片编号占位符 3"/>
          <p:cNvSpPr>
            <a:spLocks noGrp="1"/>
          </p:cNvSpPr>
          <p:nvPr>
            <p:ph type="sldNum" sz="quarter" idx="12"/>
          </p:nvPr>
        </p:nvSpPr>
        <p:spPr/>
        <p:txBody>
          <a:bodyPr/>
          <a:lstStyle/>
          <a:p>
            <a:pPr>
              <a:defRPr/>
            </a:pPr>
            <a:fld id="{549FD6EF-54E1-41BA-A875-DB1737B43154}" type="slidenum">
              <a:rPr lang="en-US" altLang="zh-CN" smtClean="0"/>
              <a:pPr>
                <a:defRPr/>
              </a:pPr>
              <a:t>1</a:t>
            </a:fld>
            <a:endParaRPr lang="en-US" altLang="zh-CN"/>
          </a:p>
        </p:txBody>
      </p:sp>
    </p:spTree>
    <p:extLst>
      <p:ext uri="{BB962C8B-B14F-4D97-AF65-F5344CB8AC3E}">
        <p14:creationId xmlns:p14="http://schemas.microsoft.com/office/powerpoint/2010/main" val="1766043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blinds(horizontal)">
                                      <p:cBhvr>
                                        <p:cTn id="12" dur="500"/>
                                        <p:tgtEl>
                                          <p:spTgt spid="5127"/>
                                        </p:tgtEl>
                                      </p:cBhvr>
                                    </p:animEffect>
                                  </p:childTnLst>
                                </p:cTn>
                              </p:par>
                              <p:par>
                                <p:cTn id="13" presetID="50" presetClass="entr" presetSubtype="0" decel="10000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strVal val="#ppt_w+.3"/>
                                          </p:val>
                                        </p:tav>
                                        <p:tav tm="100000">
                                          <p:val>
                                            <p:strVal val="#ppt_w"/>
                                          </p:val>
                                        </p:tav>
                                      </p:tavLst>
                                    </p:anim>
                                    <p:anim calcmode="lin" valueType="num">
                                      <p:cBhvr>
                                        <p:cTn id="16" dur="1000" fill="hold"/>
                                        <p:tgtEl>
                                          <p:spTgt spid="16"/>
                                        </p:tgtEl>
                                        <p:attrNameLst>
                                          <p:attrName>ppt_h</p:attrName>
                                        </p:attrNameLst>
                                      </p:cBhvr>
                                      <p:tavLst>
                                        <p:tav tm="0">
                                          <p:val>
                                            <p:strVal val="#ppt_h"/>
                                          </p:val>
                                        </p:tav>
                                        <p:tav tm="100000">
                                          <p:val>
                                            <p:strVal val="#ppt_h"/>
                                          </p:val>
                                        </p:tav>
                                      </p:tavLst>
                                    </p:anim>
                                    <p:animEffect transition="in" filter="fade">
                                      <p:cBhvr>
                                        <p:cTn id="17" dur="1000"/>
                                        <p:tgtEl>
                                          <p:spTgt spid="16"/>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3"/>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P spid="16"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649777"/>
            <a:ext cx="7848872" cy="5078313"/>
          </a:xfrm>
          <a:prstGeom prst="rect">
            <a:avLst/>
          </a:prstGeom>
          <a:noFill/>
        </p:spPr>
        <p:txBody>
          <a:bodyPr wrap="square" rtlCol="0">
            <a:spAutoFit/>
          </a:bodyPr>
          <a:lstStyle/>
          <a:p>
            <a:pPr lvl="0"/>
            <a:r>
              <a:rPr lang="zh-CN" altLang="en-US" b="1" dirty="0" smtClean="0"/>
              <a:t>（</a:t>
            </a:r>
            <a:r>
              <a:rPr lang="en-US" altLang="zh-CN" b="1" dirty="0" smtClean="0"/>
              <a:t>3</a:t>
            </a:r>
            <a:r>
              <a:rPr lang="zh-CN" altLang="en-US" b="1" dirty="0" smtClean="0"/>
              <a:t>）</a:t>
            </a:r>
            <a:r>
              <a:rPr lang="zh-CN" altLang="en-US" b="1" u="sng" dirty="0" smtClean="0"/>
              <a:t>海洋工业原料和生物材料 </a:t>
            </a:r>
            <a:r>
              <a:rPr lang="zh-CN" altLang="en-US" b="1" dirty="0" smtClean="0">
                <a:solidFill>
                  <a:prstClr val="black"/>
                </a:solidFill>
              </a:rPr>
              <a:t>：</a:t>
            </a:r>
            <a:endParaRPr lang="zh-CN" altLang="en-US" b="1" dirty="0" smtClean="0"/>
          </a:p>
          <a:p>
            <a:pPr>
              <a:lnSpc>
                <a:spcPct val="150000"/>
              </a:lnSpc>
            </a:pPr>
            <a:r>
              <a:rPr lang="zh-CN" altLang="en-US" dirty="0" smtClean="0"/>
              <a:t>            针对改善优质原料供给和拓展新应用领域，重点支持：</a:t>
            </a:r>
            <a:endParaRPr lang="en-US" altLang="zh-CN" dirty="0" smtClean="0"/>
          </a:p>
          <a:p>
            <a:pPr>
              <a:lnSpc>
                <a:spcPct val="150000"/>
              </a:lnSpc>
            </a:pPr>
            <a:r>
              <a:rPr lang="zh-CN" altLang="en-US" dirty="0"/>
              <a:t> </a:t>
            </a:r>
            <a:r>
              <a:rPr lang="zh-CN" altLang="en-US" dirty="0" smtClean="0"/>
              <a:t>   </a:t>
            </a:r>
            <a:r>
              <a:rPr lang="zh-CN" altLang="zh-CN" dirty="0" smtClean="0"/>
              <a:t>①</a:t>
            </a:r>
            <a:r>
              <a:rPr lang="en-US" altLang="zh-CN" dirty="0" smtClean="0"/>
              <a:t> </a:t>
            </a:r>
            <a:r>
              <a:rPr lang="zh-CN" altLang="zh-CN" dirty="0" smtClean="0"/>
              <a:t> </a:t>
            </a:r>
            <a:r>
              <a:rPr lang="zh-CN" altLang="en-US" dirty="0" smtClean="0"/>
              <a:t>年产</a:t>
            </a:r>
            <a:r>
              <a:rPr lang="en-US" altLang="zh-CN" dirty="0" smtClean="0"/>
              <a:t>80</a:t>
            </a:r>
            <a:r>
              <a:rPr lang="zh-CN" altLang="en-US" dirty="0" smtClean="0"/>
              <a:t>吨以上</a:t>
            </a:r>
            <a:r>
              <a:rPr lang="zh-CN" altLang="en-US" b="1" dirty="0">
                <a:solidFill>
                  <a:srgbClr val="FF0000"/>
                </a:solidFill>
              </a:rPr>
              <a:t>高质化、高值化的海洋多糖、蛋白类和脂类等药用级和试剂级原料</a:t>
            </a:r>
            <a:r>
              <a:rPr lang="zh-CN" altLang="en-US" dirty="0" smtClean="0"/>
              <a:t>，优先支持急需的填补空白产品；</a:t>
            </a:r>
            <a:endParaRPr lang="en-US" altLang="zh-CN" dirty="0" smtClean="0"/>
          </a:p>
          <a:p>
            <a:pPr>
              <a:lnSpc>
                <a:spcPct val="150000"/>
              </a:lnSpc>
            </a:pPr>
            <a:r>
              <a:rPr lang="en-US" altLang="zh-CN" dirty="0" smtClean="0"/>
              <a:t>   </a:t>
            </a:r>
            <a:r>
              <a:rPr lang="zh-CN" altLang="zh-CN" dirty="0" smtClean="0"/>
              <a:t>②</a:t>
            </a:r>
            <a:r>
              <a:rPr lang="en-US" altLang="zh-CN" dirty="0" smtClean="0"/>
              <a:t>   </a:t>
            </a:r>
            <a:r>
              <a:rPr lang="zh-CN" altLang="en-US" dirty="0" smtClean="0"/>
              <a:t>年产</a:t>
            </a:r>
            <a:r>
              <a:rPr lang="en-US" altLang="zh-CN" dirty="0" smtClean="0"/>
              <a:t>50</a:t>
            </a:r>
            <a:r>
              <a:rPr lang="zh-CN" altLang="en-US" dirty="0" smtClean="0"/>
              <a:t>吨以上功能独特的新型</a:t>
            </a:r>
            <a:r>
              <a:rPr lang="zh-CN" altLang="en-US" b="1" dirty="0">
                <a:solidFill>
                  <a:srgbClr val="FF0000"/>
                </a:solidFill>
              </a:rPr>
              <a:t>海洋纤维</a:t>
            </a:r>
            <a:r>
              <a:rPr lang="en-US" altLang="zh-CN" b="1" dirty="0">
                <a:solidFill>
                  <a:srgbClr val="FF0000"/>
                </a:solidFill>
              </a:rPr>
              <a:t>/</a:t>
            </a:r>
            <a:r>
              <a:rPr lang="zh-CN" altLang="en-US" b="1" dirty="0">
                <a:solidFill>
                  <a:srgbClr val="FF0000"/>
                </a:solidFill>
              </a:rPr>
              <a:t>纺织材料、分离材料和环保材料</a:t>
            </a:r>
            <a:r>
              <a:rPr lang="zh-CN" altLang="en-US" dirty="0" smtClean="0"/>
              <a:t>，拓展在工农业中应用；</a:t>
            </a:r>
            <a:endParaRPr lang="en-US" altLang="zh-CN" dirty="0" smtClean="0"/>
          </a:p>
          <a:p>
            <a:pPr>
              <a:lnSpc>
                <a:spcPct val="150000"/>
              </a:lnSpc>
            </a:pPr>
            <a:r>
              <a:rPr lang="en-US" altLang="zh-CN" dirty="0" smtClean="0"/>
              <a:t>   </a:t>
            </a:r>
            <a:r>
              <a:rPr lang="zh-CN" altLang="zh-CN" dirty="0" smtClean="0"/>
              <a:t>③</a:t>
            </a:r>
            <a:r>
              <a:rPr lang="en-US" altLang="zh-CN" dirty="0" smtClean="0"/>
              <a:t>   </a:t>
            </a:r>
            <a:r>
              <a:rPr lang="zh-CN" altLang="en-US" dirty="0" smtClean="0"/>
              <a:t>通过工业和医药用海洋生物的育种、养殖</a:t>
            </a:r>
            <a:r>
              <a:rPr lang="en-US" altLang="zh-CN" dirty="0" smtClean="0"/>
              <a:t>/</a:t>
            </a:r>
            <a:r>
              <a:rPr lang="zh-CN" altLang="en-US" dirty="0" smtClean="0"/>
              <a:t>发酵，实现海洋生物优质资源开发与工业原料高端产品的对接，</a:t>
            </a:r>
            <a:r>
              <a:rPr lang="zh-CN" altLang="en-US" b="1" dirty="0">
                <a:solidFill>
                  <a:srgbClr val="FF0000"/>
                </a:solidFill>
              </a:rPr>
              <a:t>构建品种培育、规模养殖、高效加工和商业推广的产业链</a:t>
            </a:r>
            <a:r>
              <a:rPr lang="zh-CN" altLang="en-US" dirty="0" smtClean="0"/>
              <a:t>，年产原料规模达</a:t>
            </a:r>
            <a:r>
              <a:rPr lang="en-US" altLang="zh-CN" dirty="0" smtClean="0"/>
              <a:t>200</a:t>
            </a:r>
            <a:r>
              <a:rPr lang="zh-CN" altLang="en-US" dirty="0" smtClean="0"/>
              <a:t>吨</a:t>
            </a:r>
            <a:r>
              <a:rPr lang="zh-CN" altLang="en-US" dirty="0" smtClean="0"/>
              <a:t>。</a:t>
            </a:r>
            <a:endParaRPr lang="en-US" altLang="zh-CN" dirty="0" smtClean="0"/>
          </a:p>
          <a:p>
            <a:pPr>
              <a:lnSpc>
                <a:spcPct val="150000"/>
              </a:lnSpc>
            </a:pPr>
            <a:endParaRPr lang="en-US" altLang="zh-CN" dirty="0"/>
          </a:p>
          <a:p>
            <a:pPr>
              <a:lnSpc>
                <a:spcPct val="150000"/>
              </a:lnSpc>
            </a:pPr>
            <a:r>
              <a:rPr lang="zh-CN" altLang="en-US" dirty="0" smtClean="0"/>
              <a:t>同时</a:t>
            </a:r>
            <a:r>
              <a:rPr lang="zh-CN" altLang="en-US" dirty="0" smtClean="0"/>
              <a:t>，支持海洋生物材料开发与利用等产业公共服务平台建设。</a:t>
            </a:r>
          </a:p>
          <a:p>
            <a:endParaRPr lang="zh-CN" altLang="zh-CN" dirty="0"/>
          </a:p>
          <a:p>
            <a:endParaRPr lang="zh-CN" altLang="en-US" dirty="0"/>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海洋生物产业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10</a:t>
            </a:fld>
            <a:r>
              <a:rPr lang="en-US" altLang="zh-CN" b="1" dirty="0" smtClean="0"/>
              <a:t>/39</a:t>
            </a:r>
            <a:endParaRPr lang="zh-CN" altLang="en-US" b="1" dirty="0"/>
          </a:p>
        </p:txBody>
      </p:sp>
    </p:spTree>
    <p:extLst>
      <p:ext uri="{BB962C8B-B14F-4D97-AF65-F5344CB8AC3E}">
        <p14:creationId xmlns:p14="http://schemas.microsoft.com/office/powerpoint/2010/main" val="29836032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556792"/>
            <a:ext cx="8208912" cy="5078313"/>
          </a:xfrm>
          <a:prstGeom prst="rect">
            <a:avLst/>
          </a:prstGeom>
          <a:noFill/>
        </p:spPr>
        <p:txBody>
          <a:bodyPr wrap="square" rtlCol="0">
            <a:spAutoFit/>
          </a:bodyPr>
          <a:lstStyle/>
          <a:p>
            <a:pPr>
              <a:lnSpc>
                <a:spcPct val="150000"/>
              </a:lnSpc>
            </a:pPr>
            <a:r>
              <a:rPr lang="zh-CN" altLang="zh-CN" b="1" dirty="0" smtClean="0"/>
              <a:t>（</a:t>
            </a:r>
            <a:r>
              <a:rPr lang="en-US" altLang="zh-CN" b="1" dirty="0" smtClean="0"/>
              <a:t>1</a:t>
            </a:r>
            <a:r>
              <a:rPr lang="zh-CN" altLang="zh-CN" b="1" dirty="0" smtClean="0"/>
              <a:t>）</a:t>
            </a:r>
            <a:r>
              <a:rPr lang="en-US" altLang="zh-CN" b="1" dirty="0" smtClean="0"/>
              <a:t> </a:t>
            </a:r>
            <a:r>
              <a:rPr lang="zh-CN" altLang="zh-CN" b="1" u="sng" dirty="0"/>
              <a:t>海洋观测</a:t>
            </a:r>
            <a:r>
              <a:rPr lang="en-US" altLang="zh-CN" b="1" u="sng" dirty="0"/>
              <a:t>/</a:t>
            </a:r>
            <a:r>
              <a:rPr lang="zh-CN" altLang="zh-CN" b="1" u="sng" dirty="0"/>
              <a:t>监测</a:t>
            </a:r>
            <a:r>
              <a:rPr lang="en-US" altLang="zh-CN" b="1" u="sng" dirty="0"/>
              <a:t>/</a:t>
            </a:r>
            <a:r>
              <a:rPr lang="zh-CN" altLang="zh-CN" b="1" u="sng" dirty="0"/>
              <a:t>探测</a:t>
            </a:r>
            <a:r>
              <a:rPr lang="zh-CN" altLang="zh-CN" b="1" u="sng" dirty="0" smtClean="0"/>
              <a:t>装备</a:t>
            </a:r>
            <a:endParaRPr lang="zh-CN" altLang="zh-CN" u="sng" dirty="0"/>
          </a:p>
          <a:p>
            <a:pPr algn="just">
              <a:lnSpc>
                <a:spcPct val="150000"/>
              </a:lnSpc>
            </a:pPr>
            <a:r>
              <a:rPr lang="en-US" altLang="zh-CN" dirty="0" smtClean="0"/>
              <a:t>            </a:t>
            </a:r>
            <a:r>
              <a:rPr lang="zh-CN" altLang="zh-CN" dirty="0" smtClean="0"/>
              <a:t>针对</a:t>
            </a:r>
            <a:r>
              <a:rPr lang="zh-CN" altLang="zh-CN" dirty="0"/>
              <a:t>制约海洋观测</a:t>
            </a:r>
            <a:r>
              <a:rPr lang="en-US" altLang="zh-CN" dirty="0"/>
              <a:t>/</a:t>
            </a:r>
            <a:r>
              <a:rPr lang="zh-CN" altLang="zh-CN" dirty="0"/>
              <a:t>监测</a:t>
            </a:r>
            <a:r>
              <a:rPr lang="en-US" altLang="zh-CN" dirty="0"/>
              <a:t>/</a:t>
            </a:r>
            <a:r>
              <a:rPr lang="zh-CN" altLang="zh-CN" dirty="0"/>
              <a:t>探测装备标准化、模块化和精密制造等产业化瓶颈问题，重点支持</a:t>
            </a:r>
            <a:r>
              <a:rPr lang="zh-CN" altLang="zh-CN" dirty="0" smtClean="0"/>
              <a:t>：</a:t>
            </a:r>
            <a:endParaRPr lang="en-US" altLang="zh-CN" dirty="0" smtClean="0"/>
          </a:p>
          <a:p>
            <a:pPr algn="just">
              <a:lnSpc>
                <a:spcPct val="150000"/>
              </a:lnSpc>
            </a:pPr>
            <a:r>
              <a:rPr lang="en-US" altLang="zh-CN" dirty="0" smtClean="0"/>
              <a:t>   </a:t>
            </a:r>
            <a:r>
              <a:rPr lang="zh-CN" altLang="zh-CN" dirty="0" smtClean="0"/>
              <a:t>①</a:t>
            </a:r>
            <a:r>
              <a:rPr lang="en-US" altLang="zh-CN" dirty="0" smtClean="0"/>
              <a:t> </a:t>
            </a:r>
            <a:r>
              <a:rPr lang="zh-CN" altLang="zh-CN" dirty="0" smtClean="0">
                <a:solidFill>
                  <a:srgbClr val="FF0000"/>
                </a:solidFill>
              </a:rPr>
              <a:t>现场</a:t>
            </a:r>
            <a:r>
              <a:rPr lang="zh-CN" altLang="zh-CN" dirty="0">
                <a:solidFill>
                  <a:srgbClr val="FF0000"/>
                </a:solidFill>
              </a:rPr>
              <a:t>或原位设备装备系统集成与技术服务一体化产品开发</a:t>
            </a:r>
            <a:r>
              <a:rPr lang="zh-CN" altLang="zh-CN" dirty="0"/>
              <a:t>，建立规模化生产制造工艺体系，产品性能及可靠性指标达到国际同类水平，实现量产，创建品牌</a:t>
            </a:r>
            <a:r>
              <a:rPr lang="zh-CN" altLang="zh-CN" dirty="0" smtClean="0"/>
              <a:t>；</a:t>
            </a:r>
            <a:endParaRPr lang="en-US" altLang="zh-CN" dirty="0" smtClean="0"/>
          </a:p>
          <a:p>
            <a:pPr algn="just">
              <a:lnSpc>
                <a:spcPct val="150000"/>
              </a:lnSpc>
            </a:pPr>
            <a:r>
              <a:rPr lang="en-US" altLang="zh-CN" dirty="0" smtClean="0"/>
              <a:t>   </a:t>
            </a:r>
            <a:r>
              <a:rPr lang="zh-CN" altLang="zh-CN" dirty="0" smtClean="0"/>
              <a:t>②</a:t>
            </a:r>
            <a:r>
              <a:rPr lang="en-US" altLang="zh-CN" dirty="0" smtClean="0"/>
              <a:t> </a:t>
            </a:r>
            <a:r>
              <a:rPr lang="zh-CN" altLang="zh-CN" dirty="0" smtClean="0">
                <a:solidFill>
                  <a:srgbClr val="FF0000"/>
                </a:solidFill>
              </a:rPr>
              <a:t>无人</a:t>
            </a:r>
            <a:r>
              <a:rPr lang="zh-CN" altLang="zh-CN" dirty="0">
                <a:solidFill>
                  <a:srgbClr val="FF0000"/>
                </a:solidFill>
              </a:rPr>
              <a:t>观测艇、水下机器人等海洋观测、监测、探测、运载与作业</a:t>
            </a:r>
            <a:r>
              <a:rPr lang="zh-CN" altLang="zh-CN" dirty="0"/>
              <a:t>等自主先进技术产业化，完成设备</a:t>
            </a:r>
            <a:r>
              <a:rPr lang="en-US" altLang="zh-CN" dirty="0"/>
              <a:t>/</a:t>
            </a:r>
            <a:r>
              <a:rPr lang="zh-CN" altLang="zh-CN" dirty="0"/>
              <a:t>装备产品定型，实现应用</a:t>
            </a:r>
            <a:r>
              <a:rPr lang="zh-CN" altLang="zh-CN" dirty="0" smtClean="0"/>
              <a:t>；</a:t>
            </a:r>
            <a:endParaRPr lang="en-US" altLang="zh-CN" dirty="0" smtClean="0"/>
          </a:p>
          <a:p>
            <a:pPr algn="just">
              <a:lnSpc>
                <a:spcPct val="150000"/>
              </a:lnSpc>
            </a:pPr>
            <a:r>
              <a:rPr lang="en-US" altLang="zh-CN" dirty="0" smtClean="0"/>
              <a:t>   </a:t>
            </a:r>
            <a:r>
              <a:rPr lang="zh-CN" altLang="zh-CN" dirty="0" smtClean="0"/>
              <a:t>③</a:t>
            </a:r>
            <a:r>
              <a:rPr lang="en-US" altLang="zh-CN" dirty="0" smtClean="0"/>
              <a:t>  </a:t>
            </a:r>
            <a:r>
              <a:rPr lang="zh-CN" altLang="zh-CN" dirty="0" smtClean="0"/>
              <a:t>海洋</a:t>
            </a:r>
            <a:r>
              <a:rPr lang="zh-CN" altLang="zh-CN" dirty="0"/>
              <a:t>传感器与水下通讯、动力、定位、导航等</a:t>
            </a:r>
            <a:r>
              <a:rPr lang="zh-CN" altLang="zh-CN" dirty="0">
                <a:solidFill>
                  <a:srgbClr val="FF0000"/>
                </a:solidFill>
              </a:rPr>
              <a:t>模块化关键配套部件</a:t>
            </a:r>
            <a:r>
              <a:rPr lang="zh-CN" altLang="zh-CN" dirty="0"/>
              <a:t>，及轻质耐压、长效环保防腐、接插件</a:t>
            </a:r>
            <a:r>
              <a:rPr lang="en-US" altLang="zh-CN" dirty="0"/>
              <a:t>/</a:t>
            </a:r>
            <a:r>
              <a:rPr lang="zh-CN" altLang="zh-CN" dirty="0"/>
              <a:t>海缆等</a:t>
            </a:r>
            <a:r>
              <a:rPr lang="zh-CN" altLang="zh-CN" dirty="0">
                <a:solidFill>
                  <a:srgbClr val="FF0000"/>
                </a:solidFill>
              </a:rPr>
              <a:t>海洋专用材料产业化</a:t>
            </a:r>
            <a:r>
              <a:rPr lang="zh-CN" altLang="zh-CN" dirty="0"/>
              <a:t>，自给率达到</a:t>
            </a:r>
            <a:r>
              <a:rPr lang="en-US" altLang="zh-CN" dirty="0"/>
              <a:t>90%</a:t>
            </a:r>
            <a:r>
              <a:rPr lang="zh-CN" altLang="zh-CN" dirty="0"/>
              <a:t>以上</a:t>
            </a:r>
            <a:r>
              <a:rPr lang="zh-CN" altLang="zh-CN" dirty="0" smtClean="0"/>
              <a:t>；</a:t>
            </a:r>
            <a:endParaRPr lang="en-US" altLang="zh-CN" dirty="0" smtClean="0"/>
          </a:p>
          <a:p>
            <a:pPr algn="just">
              <a:lnSpc>
                <a:spcPct val="150000"/>
              </a:lnSpc>
            </a:pPr>
            <a:r>
              <a:rPr lang="en-US" altLang="zh-CN" dirty="0" smtClean="0"/>
              <a:t>   </a:t>
            </a:r>
            <a:r>
              <a:rPr lang="zh-CN" altLang="zh-CN" dirty="0" smtClean="0"/>
              <a:t>④</a:t>
            </a:r>
            <a:r>
              <a:rPr lang="en-US" altLang="zh-CN" dirty="0" smtClean="0"/>
              <a:t>  </a:t>
            </a:r>
            <a:r>
              <a:rPr lang="zh-CN" altLang="zh-CN" b="1" dirty="0" smtClean="0">
                <a:solidFill>
                  <a:srgbClr val="FF0000"/>
                </a:solidFill>
              </a:rPr>
              <a:t>建设</a:t>
            </a:r>
            <a:r>
              <a:rPr lang="zh-CN" altLang="zh-CN" b="1" dirty="0">
                <a:solidFill>
                  <a:srgbClr val="FF0000"/>
                </a:solidFill>
              </a:rPr>
              <a:t>浅海和深海海上试验场、测试检验平台</a:t>
            </a:r>
            <a:r>
              <a:rPr lang="zh-CN" altLang="zh-CN" dirty="0"/>
              <a:t>等产业公共服务平台，建立海洋装备性能测试评估标准</a:t>
            </a:r>
            <a:r>
              <a:rPr lang="zh-CN" altLang="zh-CN" dirty="0" smtClean="0"/>
              <a:t>。</a:t>
            </a:r>
            <a:endParaRPr lang="zh-CN" altLang="en-US" dirty="0"/>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Times New Roman" pitchFamily="18" charset="0"/>
                <a:ea typeface="黑体" pitchFamily="49" charset="-122"/>
                <a:cs typeface="Times New Roman" pitchFamily="18" charset="0"/>
              </a:rPr>
              <a:t>2.</a:t>
            </a:r>
            <a:r>
              <a:rPr lang="zh-CN" altLang="en-US" b="1" dirty="0" smtClean="0">
                <a:solidFill>
                  <a:srgbClr val="7030A0"/>
                </a:solidFill>
                <a:latin typeface="Times New Roman" pitchFamily="18" charset="0"/>
                <a:ea typeface="黑体" pitchFamily="49" charset="-122"/>
                <a:cs typeface="Times New Roman" pitchFamily="18" charset="0"/>
              </a:rPr>
              <a:t>海洋高端装备产业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11</a:t>
            </a:fld>
            <a:r>
              <a:rPr lang="en-US" altLang="zh-CN" b="1" dirty="0" smtClean="0"/>
              <a:t>/39</a:t>
            </a:r>
            <a:endParaRPr lang="zh-CN" altLang="en-US" b="1" dirty="0"/>
          </a:p>
        </p:txBody>
      </p:sp>
    </p:spTree>
    <p:extLst>
      <p:ext uri="{BB962C8B-B14F-4D97-AF65-F5344CB8AC3E}">
        <p14:creationId xmlns:p14="http://schemas.microsoft.com/office/powerpoint/2010/main" val="23207405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556792"/>
            <a:ext cx="8208912" cy="5078313"/>
          </a:xfrm>
          <a:prstGeom prst="rect">
            <a:avLst/>
          </a:prstGeom>
          <a:noFill/>
        </p:spPr>
        <p:txBody>
          <a:bodyPr wrap="square" rtlCol="0">
            <a:spAutoFit/>
          </a:bodyPr>
          <a:lstStyle/>
          <a:p>
            <a:pPr>
              <a:lnSpc>
                <a:spcPct val="150000"/>
              </a:lnSpc>
            </a:pPr>
            <a:r>
              <a:rPr lang="zh-CN" altLang="zh-CN" b="1" dirty="0">
                <a:solidFill>
                  <a:prstClr val="black"/>
                </a:solidFill>
              </a:rPr>
              <a:t>（</a:t>
            </a:r>
            <a:r>
              <a:rPr lang="en-US" altLang="zh-CN" b="1" dirty="0">
                <a:solidFill>
                  <a:prstClr val="black"/>
                </a:solidFill>
              </a:rPr>
              <a:t>2</a:t>
            </a:r>
            <a:r>
              <a:rPr lang="zh-CN" altLang="zh-CN" b="1" dirty="0">
                <a:solidFill>
                  <a:prstClr val="black"/>
                </a:solidFill>
              </a:rPr>
              <a:t>）</a:t>
            </a:r>
            <a:r>
              <a:rPr lang="zh-CN" altLang="en-US" b="1" u="sng" dirty="0" smtClean="0"/>
              <a:t>海洋工程配套装备</a:t>
            </a:r>
            <a:endParaRPr lang="zh-CN" altLang="en-US" b="1" dirty="0" smtClean="0"/>
          </a:p>
          <a:p>
            <a:pPr>
              <a:lnSpc>
                <a:spcPct val="150000"/>
              </a:lnSpc>
            </a:pPr>
            <a:r>
              <a:rPr lang="zh-CN" altLang="en-US" dirty="0" smtClean="0"/>
              <a:t>        针对海洋工程装备核心部件、辅助支持设备及关键材料的配套能力不足等瓶颈问题，重点支持：</a:t>
            </a:r>
            <a:endParaRPr lang="en-US" altLang="zh-CN" dirty="0" smtClean="0"/>
          </a:p>
          <a:p>
            <a:pPr>
              <a:lnSpc>
                <a:spcPct val="150000"/>
              </a:lnSpc>
            </a:pPr>
            <a:r>
              <a:rPr lang="en-US" altLang="zh-CN" dirty="0" smtClean="0"/>
              <a:t>   </a:t>
            </a:r>
            <a:r>
              <a:rPr lang="zh-CN" altLang="zh-CN" dirty="0" smtClean="0"/>
              <a:t>①</a:t>
            </a:r>
            <a:r>
              <a:rPr lang="en-US" altLang="zh-CN" dirty="0" smtClean="0"/>
              <a:t>  </a:t>
            </a:r>
            <a:r>
              <a:rPr lang="zh-CN" altLang="en-US" dirty="0" smtClean="0">
                <a:solidFill>
                  <a:srgbClr val="FF0000"/>
                </a:solidFill>
              </a:rPr>
              <a:t>深海资源勘探</a:t>
            </a:r>
            <a:r>
              <a:rPr lang="zh-CN" altLang="en-US" dirty="0" smtClean="0"/>
              <a:t>开发核心配套设备</a:t>
            </a:r>
            <a:r>
              <a:rPr lang="en-US" altLang="zh-CN" dirty="0" smtClean="0"/>
              <a:t>/</a:t>
            </a:r>
            <a:r>
              <a:rPr lang="zh-CN" altLang="en-US" dirty="0" smtClean="0"/>
              <a:t>部件及关键材料的产业化，实现批量生产，通过产品认证</a:t>
            </a:r>
            <a:r>
              <a:rPr lang="en-US" altLang="zh-CN" dirty="0" smtClean="0"/>
              <a:t>; </a:t>
            </a:r>
          </a:p>
          <a:p>
            <a:pPr>
              <a:lnSpc>
                <a:spcPct val="150000"/>
              </a:lnSpc>
            </a:pPr>
            <a:r>
              <a:rPr lang="en-US" altLang="zh-CN" dirty="0" smtClean="0"/>
              <a:t>   </a:t>
            </a:r>
            <a:r>
              <a:rPr lang="zh-CN" altLang="zh-CN" dirty="0" smtClean="0"/>
              <a:t>② </a:t>
            </a:r>
            <a:r>
              <a:rPr lang="en-US" altLang="zh-CN" dirty="0" smtClean="0"/>
              <a:t> 300</a:t>
            </a:r>
            <a:r>
              <a:rPr lang="zh-CN" altLang="en-US" dirty="0" smtClean="0"/>
              <a:t>米以深海域安装铺设、水下与冰区结构物监测、</a:t>
            </a:r>
            <a:r>
              <a:rPr lang="en-US" altLang="zh-CN" dirty="0" smtClean="0"/>
              <a:t>60</a:t>
            </a:r>
            <a:r>
              <a:rPr lang="zh-CN" altLang="en-US" dirty="0" smtClean="0"/>
              <a:t>米水下建设施工</a:t>
            </a:r>
            <a:r>
              <a:rPr lang="en-US" altLang="zh-CN" dirty="0" smtClean="0"/>
              <a:t>/</a:t>
            </a:r>
            <a:r>
              <a:rPr lang="zh-CN" altLang="en-US" dirty="0" smtClean="0"/>
              <a:t>检测</a:t>
            </a:r>
            <a:r>
              <a:rPr lang="en-US" altLang="zh-CN" dirty="0" smtClean="0"/>
              <a:t>/</a:t>
            </a:r>
            <a:r>
              <a:rPr lang="zh-CN" altLang="en-US" dirty="0" smtClean="0"/>
              <a:t>维修抢修、海洋结构物整体拆除等</a:t>
            </a:r>
            <a:r>
              <a:rPr lang="zh-CN" altLang="en-US" dirty="0" smtClean="0">
                <a:solidFill>
                  <a:srgbClr val="FF0000"/>
                </a:solidFill>
              </a:rPr>
              <a:t>工程作业技术与辅助设备及仿真支持系统</a:t>
            </a:r>
            <a:r>
              <a:rPr lang="zh-CN" altLang="en-US" dirty="0" smtClean="0"/>
              <a:t>的产业化，实现显著经济效益；</a:t>
            </a:r>
            <a:endParaRPr lang="en-US" altLang="zh-CN" dirty="0" smtClean="0"/>
          </a:p>
          <a:p>
            <a:pPr>
              <a:lnSpc>
                <a:spcPct val="150000"/>
              </a:lnSpc>
            </a:pPr>
            <a:r>
              <a:rPr lang="en-US" altLang="zh-CN" dirty="0" smtClean="0"/>
              <a:t>   </a:t>
            </a:r>
            <a:r>
              <a:rPr lang="zh-CN" altLang="zh-CN" dirty="0" smtClean="0"/>
              <a:t>③</a:t>
            </a:r>
            <a:r>
              <a:rPr lang="en-US" altLang="zh-CN" dirty="0" smtClean="0"/>
              <a:t>  </a:t>
            </a:r>
            <a:r>
              <a:rPr lang="zh-CN" altLang="en-US" dirty="0" smtClean="0"/>
              <a:t>海上污染与废弃物快速分离</a:t>
            </a:r>
            <a:r>
              <a:rPr lang="en-US" altLang="zh-CN" dirty="0" smtClean="0"/>
              <a:t>/</a:t>
            </a:r>
            <a:r>
              <a:rPr lang="zh-CN" altLang="en-US" dirty="0" smtClean="0"/>
              <a:t>回收</a:t>
            </a:r>
            <a:r>
              <a:rPr lang="en-US" altLang="zh-CN" dirty="0" smtClean="0"/>
              <a:t>/</a:t>
            </a:r>
            <a:r>
              <a:rPr lang="zh-CN" altLang="en-US" dirty="0" smtClean="0">
                <a:solidFill>
                  <a:srgbClr val="FF0000"/>
                </a:solidFill>
              </a:rPr>
              <a:t>应急处置设备及配套材料的产业化</a:t>
            </a:r>
            <a:r>
              <a:rPr lang="zh-CN" altLang="en-US" dirty="0" smtClean="0"/>
              <a:t>，实现工程应用；</a:t>
            </a:r>
            <a:endParaRPr lang="en-US" altLang="zh-CN" dirty="0" smtClean="0"/>
          </a:p>
          <a:p>
            <a:pPr>
              <a:lnSpc>
                <a:spcPct val="150000"/>
              </a:lnSpc>
            </a:pPr>
            <a:r>
              <a:rPr lang="en-US" altLang="zh-CN" dirty="0" smtClean="0"/>
              <a:t>   </a:t>
            </a:r>
            <a:r>
              <a:rPr lang="zh-CN" altLang="zh-CN" dirty="0" smtClean="0"/>
              <a:t>④</a:t>
            </a:r>
            <a:r>
              <a:rPr lang="en-US" altLang="zh-CN" dirty="0" smtClean="0"/>
              <a:t>  </a:t>
            </a:r>
            <a:r>
              <a:rPr lang="zh-CN" altLang="en-US" dirty="0" smtClean="0">
                <a:solidFill>
                  <a:srgbClr val="FF0000"/>
                </a:solidFill>
              </a:rPr>
              <a:t>海工装备核心配套产品与材料检测</a:t>
            </a:r>
            <a:r>
              <a:rPr lang="zh-CN" altLang="en-US" dirty="0" smtClean="0"/>
              <a:t>、试验、认证公共服务平台建设，建立完整测评标准体系，鼓励取得国家或国际认可资质。</a:t>
            </a:r>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海洋高端装备产业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12</a:t>
            </a:fld>
            <a:r>
              <a:rPr lang="en-US" altLang="zh-CN" b="1" dirty="0" smtClean="0"/>
              <a:t>/39</a:t>
            </a:r>
            <a:endParaRPr lang="zh-CN" altLang="en-US" b="1" dirty="0"/>
          </a:p>
        </p:txBody>
      </p:sp>
    </p:spTree>
    <p:extLst>
      <p:ext uri="{BB962C8B-B14F-4D97-AF65-F5344CB8AC3E}">
        <p14:creationId xmlns:p14="http://schemas.microsoft.com/office/powerpoint/2010/main" val="1756711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556792"/>
            <a:ext cx="8208912" cy="4108817"/>
          </a:xfrm>
          <a:prstGeom prst="rect">
            <a:avLst/>
          </a:prstGeom>
          <a:noFill/>
        </p:spPr>
        <p:txBody>
          <a:bodyPr wrap="square" rtlCol="0">
            <a:spAutoFit/>
          </a:bodyPr>
          <a:lstStyle/>
          <a:p>
            <a:pPr>
              <a:lnSpc>
                <a:spcPct val="150000"/>
              </a:lnSpc>
            </a:pPr>
            <a:r>
              <a:rPr lang="zh-CN" altLang="en-US" b="1" dirty="0" smtClean="0"/>
              <a:t>（</a:t>
            </a:r>
            <a:r>
              <a:rPr lang="en-US" altLang="zh-CN" b="1" dirty="0" smtClean="0"/>
              <a:t>3</a:t>
            </a:r>
            <a:r>
              <a:rPr lang="zh-CN" altLang="en-US" b="1" dirty="0" smtClean="0"/>
              <a:t>）</a:t>
            </a:r>
            <a:r>
              <a:rPr lang="zh-CN" altLang="en-US" b="1" u="sng" dirty="0" smtClean="0"/>
              <a:t>海水养殖和海洋生物资源利用装备</a:t>
            </a:r>
          </a:p>
          <a:p>
            <a:pPr>
              <a:lnSpc>
                <a:spcPct val="150000"/>
              </a:lnSpc>
            </a:pPr>
            <a:r>
              <a:rPr lang="zh-CN" altLang="en-US" dirty="0" smtClean="0"/>
              <a:t>        以产业升级、降成本、绿色化为导向，重点支持：</a:t>
            </a:r>
            <a:endParaRPr lang="en-US" altLang="zh-CN" dirty="0" smtClean="0"/>
          </a:p>
          <a:p>
            <a:pPr>
              <a:lnSpc>
                <a:spcPct val="150000"/>
              </a:lnSpc>
            </a:pPr>
            <a:r>
              <a:rPr lang="zh-CN" altLang="en-US" b="1" dirty="0" smtClean="0"/>
              <a:t>   ① </a:t>
            </a:r>
            <a:r>
              <a:rPr lang="zh-CN" altLang="en-US" dirty="0" smtClean="0"/>
              <a:t>高产量、全控制、精准化、标准化、模块化、高循环率的</a:t>
            </a:r>
            <a:r>
              <a:rPr lang="zh-CN" altLang="en-US" b="1" dirty="0" smtClean="0">
                <a:solidFill>
                  <a:srgbClr val="FF0000"/>
                </a:solidFill>
              </a:rPr>
              <a:t>工厂化循环水养殖设备、</a:t>
            </a:r>
            <a:r>
              <a:rPr lang="zh-CN" altLang="en-US" dirty="0" smtClean="0"/>
              <a:t>整装系统，整体水平居国际先进，可批量生产；</a:t>
            </a:r>
            <a:endParaRPr lang="en-US" altLang="zh-CN" dirty="0" smtClean="0"/>
          </a:p>
          <a:p>
            <a:pPr>
              <a:lnSpc>
                <a:spcPct val="150000"/>
              </a:lnSpc>
            </a:pPr>
            <a:r>
              <a:rPr lang="zh-CN" altLang="en-US" b="1" dirty="0" smtClean="0"/>
              <a:t>   ② </a:t>
            </a:r>
            <a:r>
              <a:rPr lang="zh-CN" altLang="en-US" dirty="0" smtClean="0"/>
              <a:t>年产</a:t>
            </a:r>
            <a:r>
              <a:rPr lang="en-US" altLang="zh-CN" dirty="0" smtClean="0"/>
              <a:t>100</a:t>
            </a:r>
            <a:r>
              <a:rPr lang="zh-CN" altLang="en-US" dirty="0" smtClean="0"/>
              <a:t>台套以上的抗</a:t>
            </a:r>
            <a:r>
              <a:rPr lang="en-US" altLang="zh-CN" dirty="0" smtClean="0"/>
              <a:t>12</a:t>
            </a:r>
            <a:r>
              <a:rPr lang="zh-CN" altLang="en-US" dirty="0" smtClean="0"/>
              <a:t>级台风的</a:t>
            </a:r>
            <a:r>
              <a:rPr lang="zh-CN" altLang="en-US" b="1" dirty="0" smtClean="0">
                <a:solidFill>
                  <a:srgbClr val="FF0000"/>
                </a:solidFill>
              </a:rPr>
              <a:t>深远海网箱养殖整装系统</a:t>
            </a:r>
            <a:r>
              <a:rPr lang="zh-CN" altLang="en-US" dirty="0" smtClean="0"/>
              <a:t>，包括自动化、信息化养殖操作、监视</a:t>
            </a:r>
            <a:r>
              <a:rPr lang="en-US" altLang="zh-CN" dirty="0" smtClean="0"/>
              <a:t>/</a:t>
            </a:r>
            <a:r>
              <a:rPr lang="zh-CN" altLang="en-US" dirty="0" smtClean="0"/>
              <a:t>监测、预警预报等设备；</a:t>
            </a:r>
            <a:endParaRPr lang="en-US" altLang="zh-CN" dirty="0" smtClean="0"/>
          </a:p>
          <a:p>
            <a:pPr>
              <a:lnSpc>
                <a:spcPct val="150000"/>
              </a:lnSpc>
            </a:pPr>
            <a:r>
              <a:rPr lang="zh-CN" altLang="en-US" b="1" dirty="0" smtClean="0"/>
              <a:t>   ③  </a:t>
            </a:r>
            <a:r>
              <a:rPr lang="zh-CN" altLang="en-US" dirty="0" smtClean="0"/>
              <a:t>年产</a:t>
            </a:r>
            <a:r>
              <a:rPr lang="en-US" altLang="zh-CN" dirty="0" smtClean="0"/>
              <a:t>80</a:t>
            </a:r>
            <a:r>
              <a:rPr lang="zh-CN" altLang="en-US" dirty="0" smtClean="0"/>
              <a:t>台套以上筏式</a:t>
            </a:r>
            <a:r>
              <a:rPr lang="en-US" altLang="zh-CN" dirty="0" smtClean="0"/>
              <a:t>/</a:t>
            </a:r>
            <a:r>
              <a:rPr lang="zh-CN" altLang="en-US" dirty="0" smtClean="0"/>
              <a:t>底播养殖、特殊培养系统、养殖动植物采收等</a:t>
            </a:r>
            <a:r>
              <a:rPr lang="zh-CN" altLang="en-US" b="1" dirty="0" smtClean="0">
                <a:solidFill>
                  <a:srgbClr val="FF0000"/>
                </a:solidFill>
              </a:rPr>
              <a:t>海水养殖专用设备</a:t>
            </a:r>
            <a:r>
              <a:rPr lang="zh-CN" altLang="en-US" b="1" dirty="0" smtClean="0"/>
              <a:t>；</a:t>
            </a:r>
            <a:endParaRPr lang="en-US" altLang="zh-CN" b="1" dirty="0" smtClean="0"/>
          </a:p>
          <a:p>
            <a:pPr>
              <a:lnSpc>
                <a:spcPct val="150000"/>
              </a:lnSpc>
            </a:pPr>
            <a:r>
              <a:rPr lang="zh-CN" altLang="en-US" b="1" dirty="0" smtClean="0"/>
              <a:t>   ④  </a:t>
            </a:r>
            <a:r>
              <a:rPr lang="zh-CN" altLang="en-US" dirty="0" smtClean="0"/>
              <a:t>年产</a:t>
            </a:r>
            <a:r>
              <a:rPr lang="en-US" altLang="zh-CN" dirty="0" smtClean="0"/>
              <a:t>20</a:t>
            </a:r>
            <a:r>
              <a:rPr lang="zh-CN" altLang="en-US" dirty="0" smtClean="0"/>
              <a:t>台套以上的</a:t>
            </a:r>
            <a:r>
              <a:rPr lang="zh-CN" altLang="en-US" b="1" dirty="0" smtClean="0">
                <a:solidFill>
                  <a:srgbClr val="FF0000"/>
                </a:solidFill>
              </a:rPr>
              <a:t>新型海洋水产品加工设备和互联网</a:t>
            </a:r>
            <a:r>
              <a:rPr lang="en-US" altLang="zh-CN" b="1" dirty="0" smtClean="0">
                <a:solidFill>
                  <a:srgbClr val="FF0000"/>
                </a:solidFill>
              </a:rPr>
              <a:t>+</a:t>
            </a:r>
            <a:r>
              <a:rPr lang="zh-CN" altLang="en-US" b="1" dirty="0" smtClean="0">
                <a:solidFill>
                  <a:srgbClr val="FF0000"/>
                </a:solidFill>
              </a:rPr>
              <a:t>智能化服务系统</a:t>
            </a:r>
            <a:r>
              <a:rPr lang="zh-CN" altLang="en-US" dirty="0" smtClean="0"/>
              <a:t>等。</a:t>
            </a:r>
            <a:endParaRPr lang="zh-CN" altLang="zh-CN" dirty="0"/>
          </a:p>
          <a:p>
            <a:endParaRPr lang="zh-CN" altLang="en-US" dirty="0"/>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海洋高端装备产业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13</a:t>
            </a:fld>
            <a:r>
              <a:rPr lang="en-US" altLang="zh-CN" b="1" dirty="0" smtClean="0"/>
              <a:t>/39</a:t>
            </a:r>
            <a:endParaRPr lang="zh-CN" altLang="en-US" b="1" dirty="0"/>
          </a:p>
        </p:txBody>
      </p:sp>
    </p:spTree>
    <p:extLst>
      <p:ext uri="{BB962C8B-B14F-4D97-AF65-F5344CB8AC3E}">
        <p14:creationId xmlns:p14="http://schemas.microsoft.com/office/powerpoint/2010/main" val="23275994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3000" y="1700808"/>
            <a:ext cx="8208912" cy="2862322"/>
          </a:xfrm>
          <a:prstGeom prst="rect">
            <a:avLst/>
          </a:prstGeom>
          <a:noFill/>
        </p:spPr>
        <p:txBody>
          <a:bodyPr wrap="square" rtlCol="0">
            <a:spAutoFit/>
          </a:bodyPr>
          <a:lstStyle/>
          <a:p>
            <a:pPr>
              <a:lnSpc>
                <a:spcPct val="200000"/>
              </a:lnSpc>
            </a:pPr>
            <a:r>
              <a:rPr lang="zh-CN" altLang="en-US" dirty="0" smtClean="0"/>
              <a:t>       针对海水淡化产业竞争力不强、关键材料和装备自给率不足以及产业规模小等问题，着力提升材料和装备的可靠性、稳定性和先进性，开发系列产品，培育自主品牌，实现规模应用，形成海水淡化与综合利用的区域示范工程和可复制的建设运行模式，提高产业竞争力，保障水资源安全。</a:t>
            </a:r>
          </a:p>
          <a:p>
            <a:endParaRPr lang="zh-CN" altLang="zh-CN" dirty="0"/>
          </a:p>
          <a:p>
            <a:endParaRPr lang="zh-CN" altLang="en-US" dirty="0"/>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3.</a:t>
            </a:r>
            <a:r>
              <a:rPr lang="zh-CN" altLang="en-US" b="1" dirty="0" smtClean="0">
                <a:solidFill>
                  <a:srgbClr val="7030A0"/>
                </a:solidFill>
                <a:latin typeface="黑体" pitchFamily="49" charset="-122"/>
                <a:ea typeface="黑体" pitchFamily="49" charset="-122"/>
                <a:cs typeface="Times New Roman" pitchFamily="18" charset="0"/>
              </a:rPr>
              <a:t>海水淡化与综合利用产业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14</a:t>
            </a:fld>
            <a:r>
              <a:rPr lang="en-US" altLang="zh-CN" b="1" dirty="0" smtClean="0"/>
              <a:t>/39</a:t>
            </a:r>
            <a:endParaRPr lang="zh-CN" altLang="en-US" b="1" dirty="0"/>
          </a:p>
        </p:txBody>
      </p:sp>
    </p:spTree>
    <p:extLst>
      <p:ext uri="{BB962C8B-B14F-4D97-AF65-F5344CB8AC3E}">
        <p14:creationId xmlns:p14="http://schemas.microsoft.com/office/powerpoint/2010/main" val="6986100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3"/>
          <p:cNvGrpSpPr>
            <a:grpSpLocks/>
          </p:cNvGrpSpPr>
          <p:nvPr/>
        </p:nvGrpSpPr>
        <p:grpSpPr bwMode="auto">
          <a:xfrm>
            <a:off x="1555750" y="1190625"/>
            <a:ext cx="5451475" cy="4468813"/>
            <a:chOff x="1056" y="1008"/>
            <a:chExt cx="3648" cy="2850"/>
          </a:xfrm>
        </p:grpSpPr>
        <p:sp>
          <p:nvSpPr>
            <p:cNvPr id="3" name="AutoShape 4"/>
            <p:cNvSpPr>
              <a:spLocks noChangeArrowheads="1"/>
            </p:cNvSpPr>
            <p:nvPr/>
          </p:nvSpPr>
          <p:spPr bwMode="gray">
            <a:xfrm rot="10800000">
              <a:off x="1138" y="1327"/>
              <a:ext cx="3484" cy="1409"/>
            </a:xfrm>
            <a:prstGeom prst="upArrow">
              <a:avLst>
                <a:gd name="adj1" fmla="val 57824"/>
                <a:gd name="adj2" fmla="val 54398"/>
              </a:avLst>
            </a:prstGeom>
            <a:gradFill rotWithShape="1">
              <a:gsLst>
                <a:gs pos="0">
                  <a:srgbClr val="A1A18B"/>
                </a:gs>
                <a:gs pos="100000">
                  <a:srgbClr val="A1A18B">
                    <a:gamma/>
                    <a:tint val="0"/>
                    <a:invGamma/>
                  </a:srgbClr>
                </a:gs>
              </a:gsLst>
              <a:lin ang="5400000" scaled="1"/>
            </a:gradFill>
            <a:ln>
              <a:noFill/>
            </a:ln>
            <a:effectLst/>
            <a:extLst/>
          </p:spPr>
          <p:txBody>
            <a:bodyPr wrap="none" anchor="ctr"/>
            <a:lstStyle/>
            <a:p>
              <a:pPr algn="r" eaLnBrk="1" fontAlgn="auto" hangingPunct="1">
                <a:spcBef>
                  <a:spcPts val="0"/>
                </a:spcBef>
                <a:spcAft>
                  <a:spcPts val="0"/>
                </a:spcAft>
                <a:buFont typeface="Arial" charset="0"/>
                <a:buNone/>
                <a:defRPr/>
              </a:pPr>
              <a:endParaRPr lang="zh-CN" altLang="en-US" b="1" kern="0">
                <a:solidFill>
                  <a:srgbClr val="30311D"/>
                </a:solidFill>
                <a:ea typeface="+mn-ea"/>
              </a:endParaRPr>
            </a:p>
          </p:txBody>
        </p:sp>
        <p:sp>
          <p:nvSpPr>
            <p:cNvPr id="4" name="AutoShape 5"/>
            <p:cNvSpPr>
              <a:spLocks noChangeArrowheads="1"/>
            </p:cNvSpPr>
            <p:nvPr/>
          </p:nvSpPr>
          <p:spPr bwMode="gray">
            <a:xfrm>
              <a:off x="1056" y="1008"/>
              <a:ext cx="3648" cy="362"/>
            </a:xfrm>
            <a:prstGeom prst="roundRect">
              <a:avLst>
                <a:gd name="adj" fmla="val 50000"/>
              </a:avLst>
            </a:prstGeom>
            <a:gradFill rotWithShape="1">
              <a:gsLst>
                <a:gs pos="0">
                  <a:srgbClr val="FF6600"/>
                </a:gs>
                <a:gs pos="50000">
                  <a:srgbClr val="FF6600">
                    <a:gamma/>
                    <a:tint val="64314"/>
                    <a:invGamma/>
                  </a:srgbClr>
                </a:gs>
                <a:gs pos="100000">
                  <a:srgbClr val="FF6600"/>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buFont typeface="Arial" charset="0"/>
                <a:buNone/>
              </a:pPr>
              <a:r>
                <a:rPr lang="zh-CN" altLang="en-US" sz="2400" b="1">
                  <a:latin typeface="黑体" pitchFamily="49" charset="-122"/>
                  <a:ea typeface="黑体" pitchFamily="49" charset="-122"/>
                </a:rPr>
                <a:t>主要支持项目类别：</a:t>
              </a:r>
            </a:p>
          </p:txBody>
        </p:sp>
        <p:sp>
          <p:nvSpPr>
            <p:cNvPr id="21" name="Oval 10"/>
            <p:cNvSpPr>
              <a:spLocks noChangeArrowheads="1"/>
            </p:cNvSpPr>
            <p:nvPr/>
          </p:nvSpPr>
          <p:spPr bwMode="gray">
            <a:xfrm>
              <a:off x="1531" y="2778"/>
              <a:ext cx="1089" cy="803"/>
            </a:xfrm>
            <a:prstGeom prst="ellipse">
              <a:avLst/>
            </a:prstGeom>
            <a:gradFill rotWithShape="1">
              <a:gsLst>
                <a:gs pos="0">
                  <a:srgbClr val="15A2E9"/>
                </a:gs>
                <a:gs pos="100000">
                  <a:srgbClr val="15A2E9">
                    <a:gamma/>
                    <a:shade val="63529"/>
                    <a:invGamma/>
                  </a:srgbClr>
                </a:gs>
              </a:gsLst>
              <a:lin ang="5400000" scaled="1"/>
            </a:gradFill>
            <a:ln>
              <a:noFill/>
            </a:ln>
            <a:effectLst/>
            <a:extLst/>
          </p:spPr>
          <p:txBody>
            <a:bodyPr wrap="none" anchor="ctr"/>
            <a:lstStyle/>
            <a:p>
              <a:pPr algn="r" eaLnBrk="1" fontAlgn="auto" hangingPunct="1">
                <a:spcBef>
                  <a:spcPts val="0"/>
                </a:spcBef>
                <a:spcAft>
                  <a:spcPts val="0"/>
                </a:spcAft>
                <a:buFont typeface="Arial" charset="0"/>
                <a:buNone/>
                <a:defRPr/>
              </a:pPr>
              <a:endParaRPr lang="zh-CN" altLang="en-US" b="1" kern="0">
                <a:solidFill>
                  <a:srgbClr val="30311D"/>
                </a:solidFill>
                <a:ea typeface="+mn-ea"/>
              </a:endParaRPr>
            </a:p>
          </p:txBody>
        </p:sp>
        <p:grpSp>
          <p:nvGrpSpPr>
            <p:cNvPr id="33798" name="Group 14"/>
            <p:cNvGrpSpPr>
              <a:grpSpLocks/>
            </p:cNvGrpSpPr>
            <p:nvPr/>
          </p:nvGrpSpPr>
          <p:grpSpPr bwMode="auto">
            <a:xfrm>
              <a:off x="1643" y="2954"/>
              <a:ext cx="1108" cy="904"/>
              <a:chOff x="1643" y="2762"/>
              <a:chExt cx="1108" cy="904"/>
            </a:xfrm>
          </p:grpSpPr>
          <p:sp>
            <p:nvSpPr>
              <p:cNvPr id="17" name="Text Box 18"/>
              <p:cNvSpPr txBox="1">
                <a:spLocks noChangeArrowheads="1"/>
              </p:cNvSpPr>
              <p:nvPr/>
            </p:nvSpPr>
            <p:spPr bwMode="gray">
              <a:xfrm>
                <a:off x="1643" y="2762"/>
                <a:ext cx="865" cy="453"/>
              </a:xfrm>
              <a:prstGeom prst="rect">
                <a:avLst/>
              </a:prstGeom>
              <a:noFill/>
              <a:ln>
                <a:noFill/>
              </a:ln>
              <a:effectLst/>
              <a:extLst/>
            </p:spPr>
            <p:txBody>
              <a:bodyPr>
                <a:spAutoFit/>
              </a:bodyPr>
              <a:lstStyle/>
              <a:p>
                <a:pPr algn="ctr" fontAlgn="auto">
                  <a:spcBef>
                    <a:spcPts val="0"/>
                  </a:spcBef>
                  <a:spcAft>
                    <a:spcPts val="0"/>
                  </a:spcAft>
                  <a:buFont typeface="Arial" charset="0"/>
                  <a:buNone/>
                  <a:defRPr/>
                </a:pPr>
                <a:r>
                  <a:rPr lang="zh-CN" altLang="en-US" sz="2000" b="1" kern="0" dirty="0">
                    <a:solidFill>
                      <a:schemeClr val="bg1"/>
                    </a:solidFill>
                    <a:latin typeface="黑体" pitchFamily="49" charset="-122"/>
                    <a:ea typeface="黑体" pitchFamily="49" charset="-122"/>
                  </a:rPr>
                  <a:t>产业链协同创新类</a:t>
                </a:r>
                <a:endParaRPr lang="en-US" altLang="zh-CN" sz="2000" b="1" kern="0" dirty="0">
                  <a:solidFill>
                    <a:schemeClr val="bg1"/>
                  </a:solidFill>
                  <a:latin typeface="黑体" pitchFamily="49" charset="-122"/>
                  <a:ea typeface="黑体" pitchFamily="49" charset="-122"/>
                </a:endParaRPr>
              </a:p>
            </p:txBody>
          </p:sp>
          <p:sp>
            <p:nvSpPr>
              <p:cNvPr id="18" name="Oval 19"/>
              <p:cNvSpPr>
                <a:spLocks noChangeArrowheads="1"/>
              </p:cNvSpPr>
              <p:nvPr/>
            </p:nvSpPr>
            <p:spPr bwMode="gray">
              <a:xfrm>
                <a:off x="1757" y="3390"/>
                <a:ext cx="994" cy="276"/>
              </a:xfrm>
              <a:prstGeom prst="ellipse">
                <a:avLst/>
              </a:prstGeom>
              <a:gradFill rotWithShape="1">
                <a:gsLst>
                  <a:gs pos="0">
                    <a:srgbClr val="C0C0C0"/>
                  </a:gs>
                  <a:gs pos="100000">
                    <a:srgbClr val="FFFFFF"/>
                  </a:gs>
                </a:gsLst>
                <a:path path="shape">
                  <a:fillToRect l="50000" t="50000" r="50000" b="50000"/>
                </a:path>
              </a:gradFill>
              <a:ln>
                <a:noFill/>
              </a:ln>
              <a:effectLst/>
              <a:extLst/>
            </p:spPr>
            <p:txBody>
              <a:bodyPr wrap="none" anchor="ctr"/>
              <a:lstStyle/>
              <a:p>
                <a:pPr algn="ctr" eaLnBrk="1" fontAlgn="auto" hangingPunct="1">
                  <a:spcBef>
                    <a:spcPts val="0"/>
                  </a:spcBef>
                  <a:spcAft>
                    <a:spcPts val="0"/>
                  </a:spcAft>
                  <a:buFont typeface="Arial" charset="0"/>
                  <a:buNone/>
                  <a:defRPr/>
                </a:pPr>
                <a:endParaRPr lang="zh-CN" altLang="en-US" kern="0">
                  <a:solidFill>
                    <a:srgbClr val="30311D"/>
                  </a:solidFill>
                </a:endParaRPr>
              </a:p>
            </p:txBody>
          </p:sp>
        </p:grpSp>
        <p:grpSp>
          <p:nvGrpSpPr>
            <p:cNvPr id="33799" name="Group 20"/>
            <p:cNvGrpSpPr>
              <a:grpSpLocks/>
            </p:cNvGrpSpPr>
            <p:nvPr/>
          </p:nvGrpSpPr>
          <p:grpSpPr bwMode="auto">
            <a:xfrm>
              <a:off x="3015" y="2805"/>
              <a:ext cx="1311" cy="1052"/>
              <a:chOff x="3015" y="2613"/>
              <a:chExt cx="1311" cy="1052"/>
            </a:xfrm>
          </p:grpSpPr>
          <p:sp>
            <p:nvSpPr>
              <p:cNvPr id="13" name="Oval 22"/>
              <p:cNvSpPr>
                <a:spLocks noChangeArrowheads="1"/>
              </p:cNvSpPr>
              <p:nvPr/>
            </p:nvSpPr>
            <p:spPr bwMode="gray">
              <a:xfrm>
                <a:off x="3223" y="2613"/>
                <a:ext cx="1103" cy="804"/>
              </a:xfrm>
              <a:prstGeom prst="ellipse">
                <a:avLst/>
              </a:prstGeom>
              <a:gradFill rotWithShape="1">
                <a:gsLst>
                  <a:gs pos="0">
                    <a:srgbClr val="3FB564"/>
                  </a:gs>
                  <a:gs pos="100000">
                    <a:srgbClr val="3FB564">
                      <a:gamma/>
                      <a:shade val="51373"/>
                      <a:invGamma/>
                    </a:srgbClr>
                  </a:gs>
                </a:gsLst>
                <a:lin ang="5400000" scaled="1"/>
              </a:gradFill>
              <a:ln>
                <a:noFill/>
              </a:ln>
              <a:effectLst/>
              <a:extLst/>
            </p:spPr>
            <p:txBody>
              <a:bodyPr wrap="none" anchor="ctr"/>
              <a:lstStyle/>
              <a:p>
                <a:pPr algn="r" eaLnBrk="1" fontAlgn="auto" hangingPunct="1">
                  <a:spcBef>
                    <a:spcPts val="0"/>
                  </a:spcBef>
                  <a:spcAft>
                    <a:spcPts val="0"/>
                  </a:spcAft>
                  <a:buFont typeface="Arial" charset="0"/>
                  <a:buNone/>
                  <a:defRPr/>
                </a:pPr>
                <a:endParaRPr lang="zh-CN" altLang="en-US" b="1" kern="0">
                  <a:solidFill>
                    <a:srgbClr val="30311D"/>
                  </a:solidFill>
                  <a:ea typeface="+mn-ea"/>
                </a:endParaRPr>
              </a:p>
            </p:txBody>
          </p:sp>
          <p:sp>
            <p:nvSpPr>
              <p:cNvPr id="14" name="Text Box 24"/>
              <p:cNvSpPr txBox="1">
                <a:spLocks noChangeArrowheads="1"/>
              </p:cNvSpPr>
              <p:nvPr/>
            </p:nvSpPr>
            <p:spPr bwMode="gray">
              <a:xfrm>
                <a:off x="3291" y="2763"/>
                <a:ext cx="866" cy="464"/>
              </a:xfrm>
              <a:prstGeom prst="rect">
                <a:avLst/>
              </a:prstGeom>
              <a:noFill/>
              <a:ln>
                <a:noFill/>
              </a:ln>
              <a:effectLst/>
              <a:extLst/>
            </p:spPr>
            <p:txBody>
              <a:bodyPr>
                <a:spAutoFit/>
              </a:bodyPr>
              <a:lstStyle/>
              <a:p>
                <a:pPr algn="ctr" fontAlgn="auto">
                  <a:spcBef>
                    <a:spcPts val="0"/>
                  </a:spcBef>
                  <a:spcAft>
                    <a:spcPts val="0"/>
                  </a:spcAft>
                  <a:buFont typeface="Arial" charset="0"/>
                  <a:buNone/>
                  <a:defRPr/>
                </a:pPr>
                <a:r>
                  <a:rPr lang="zh-CN" altLang="en-US" sz="2000" b="1" kern="0" dirty="0">
                    <a:solidFill>
                      <a:srgbClr val="FFFFFF"/>
                    </a:solidFill>
                    <a:latin typeface="黑体" pitchFamily="49" charset="-122"/>
                    <a:ea typeface="黑体" pitchFamily="49" charset="-122"/>
                  </a:rPr>
                  <a:t>产业孵化聚集类</a:t>
                </a:r>
                <a:endParaRPr lang="en-US" altLang="zh-CN" sz="2000" b="1" kern="0" dirty="0">
                  <a:solidFill>
                    <a:srgbClr val="FFFFFF"/>
                  </a:solidFill>
                  <a:latin typeface="黑体" pitchFamily="49" charset="-122"/>
                  <a:ea typeface="黑体" pitchFamily="49" charset="-122"/>
                </a:endParaRPr>
              </a:p>
            </p:txBody>
          </p:sp>
          <p:sp>
            <p:nvSpPr>
              <p:cNvPr id="15" name="Oval 25"/>
              <p:cNvSpPr>
                <a:spLocks noChangeArrowheads="1"/>
              </p:cNvSpPr>
              <p:nvPr/>
            </p:nvSpPr>
            <p:spPr bwMode="gray">
              <a:xfrm>
                <a:off x="3015" y="3389"/>
                <a:ext cx="995" cy="276"/>
              </a:xfrm>
              <a:prstGeom prst="ellipse">
                <a:avLst/>
              </a:prstGeom>
              <a:gradFill rotWithShape="1">
                <a:gsLst>
                  <a:gs pos="0">
                    <a:srgbClr val="C0C0C0"/>
                  </a:gs>
                  <a:gs pos="100000">
                    <a:srgbClr val="FFFFFF"/>
                  </a:gs>
                </a:gsLst>
                <a:path path="shape">
                  <a:fillToRect l="50000" t="50000" r="50000" b="50000"/>
                </a:path>
              </a:gradFill>
              <a:ln>
                <a:noFill/>
              </a:ln>
              <a:effectLst/>
              <a:extLst/>
            </p:spPr>
            <p:txBody>
              <a:bodyPr wrap="none" anchor="ctr"/>
              <a:lstStyle/>
              <a:p>
                <a:pPr algn="ctr" eaLnBrk="1" fontAlgn="auto" hangingPunct="1">
                  <a:spcBef>
                    <a:spcPts val="0"/>
                  </a:spcBef>
                  <a:spcAft>
                    <a:spcPts val="0"/>
                  </a:spcAft>
                  <a:buFont typeface="Arial" charset="0"/>
                  <a:buNone/>
                  <a:defRPr/>
                </a:pPr>
                <a:endParaRPr lang="zh-CN" altLang="en-US" kern="0">
                  <a:solidFill>
                    <a:srgbClr val="30311D"/>
                  </a:solidFill>
                </a:endParaRPr>
              </a:p>
            </p:txBody>
          </p:sp>
        </p:grpSp>
      </p:grpSp>
      <p:sp>
        <p:nvSpPr>
          <p:cNvPr id="19" name="矩形 18"/>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20"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15</a:t>
            </a:fld>
            <a:r>
              <a:rPr lang="en-US" altLang="zh-CN" b="1" dirty="0" smtClean="0"/>
              <a:t>/39</a:t>
            </a:r>
            <a:endParaRPr lang="zh-CN" altLang="en-US" b="1" dirty="0"/>
          </a:p>
        </p:txBody>
      </p:sp>
    </p:spTree>
    <p:extLst>
      <p:ext uri="{BB962C8B-B14F-4D97-AF65-F5344CB8AC3E}">
        <p14:creationId xmlns:p14="http://schemas.microsoft.com/office/powerpoint/2010/main" val="38519717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556792"/>
            <a:ext cx="8424936" cy="923330"/>
          </a:xfrm>
          <a:prstGeom prst="rect">
            <a:avLst/>
          </a:prstGeom>
          <a:noFill/>
        </p:spPr>
        <p:txBody>
          <a:bodyPr wrap="square" rtlCol="0">
            <a:spAutoFit/>
          </a:bodyPr>
          <a:lstStyle/>
          <a:p>
            <a:pPr>
              <a:lnSpc>
                <a:spcPct val="150000"/>
              </a:lnSpc>
            </a:pPr>
            <a:r>
              <a:rPr lang="zh-CN" altLang="en-US" dirty="0" smtClean="0"/>
              <a:t>    </a:t>
            </a:r>
            <a:r>
              <a:rPr lang="zh-CN" altLang="en-US" dirty="0"/>
              <a:t>根据</a:t>
            </a:r>
            <a:r>
              <a:rPr lang="zh-CN" altLang="en-US" dirty="0" smtClean="0"/>
              <a:t>产业链形成过程中企业</a:t>
            </a:r>
            <a:r>
              <a:rPr lang="en-US" altLang="zh-CN" dirty="0" smtClean="0"/>
              <a:t>(</a:t>
            </a:r>
            <a:r>
              <a:rPr lang="zh-CN" altLang="en-US" dirty="0" smtClean="0"/>
              <a:t>科研院所</a:t>
            </a:r>
            <a:r>
              <a:rPr lang="en-US" altLang="zh-CN" dirty="0" smtClean="0"/>
              <a:t>)</a:t>
            </a:r>
            <a:r>
              <a:rPr lang="zh-CN" altLang="en-US" dirty="0" smtClean="0"/>
              <a:t>与企业之间的关系可分为</a:t>
            </a:r>
            <a:r>
              <a:rPr lang="zh-CN" altLang="en-US" b="1" dirty="0" smtClean="0"/>
              <a:t>技术推动型、资源带动型、需求拉动型、综合联动型</a:t>
            </a:r>
            <a:r>
              <a:rPr lang="zh-CN" altLang="en-US" dirty="0" smtClean="0"/>
              <a:t>四种。</a:t>
            </a:r>
            <a:endParaRPr lang="zh-CN" altLang="en-US" dirty="0"/>
          </a:p>
        </p:txBody>
      </p:sp>
      <p:sp>
        <p:nvSpPr>
          <p:cNvPr id="7" name="TextBox 6"/>
          <p:cNvSpPr txBox="1"/>
          <p:nvPr/>
        </p:nvSpPr>
        <p:spPr>
          <a:xfrm>
            <a:off x="539750" y="2420888"/>
            <a:ext cx="8208714" cy="2585323"/>
          </a:xfrm>
          <a:prstGeom prst="rect">
            <a:avLst/>
          </a:prstGeom>
          <a:noFill/>
        </p:spPr>
        <p:txBody>
          <a:bodyPr wrap="square" rtlCol="0">
            <a:spAutoFit/>
          </a:bodyPr>
          <a:lstStyle/>
          <a:p>
            <a:pPr>
              <a:lnSpc>
                <a:spcPct val="150000"/>
              </a:lnSpc>
            </a:pPr>
            <a:r>
              <a:rPr lang="zh-CN" altLang="zh-CN" dirty="0" smtClean="0"/>
              <a:t>①</a:t>
            </a:r>
            <a:r>
              <a:rPr lang="en-US" altLang="zh-CN" b="1" dirty="0" smtClean="0">
                <a:solidFill>
                  <a:srgbClr val="7030A0"/>
                </a:solidFill>
                <a:latin typeface="幼圆" pitchFamily="49" charset="-122"/>
                <a:ea typeface="幼圆" pitchFamily="49" charset="-122"/>
              </a:rPr>
              <a:t> </a:t>
            </a:r>
            <a:r>
              <a:rPr lang="zh-CN" altLang="zh-CN" b="1" dirty="0" smtClean="0">
                <a:solidFill>
                  <a:srgbClr val="7030A0"/>
                </a:solidFill>
                <a:latin typeface="幼圆" pitchFamily="49" charset="-122"/>
                <a:ea typeface="幼圆" pitchFamily="49" charset="-122"/>
              </a:rPr>
              <a:t>技术推动型产业链</a:t>
            </a:r>
            <a:endParaRPr lang="en-US" altLang="zh-CN" b="1" dirty="0" smtClean="0">
              <a:solidFill>
                <a:srgbClr val="7030A0"/>
              </a:solidFill>
              <a:latin typeface="幼圆" pitchFamily="49" charset="-122"/>
              <a:ea typeface="幼圆" pitchFamily="49" charset="-122"/>
            </a:endParaRPr>
          </a:p>
          <a:p>
            <a:pPr>
              <a:lnSpc>
                <a:spcPct val="150000"/>
              </a:lnSpc>
            </a:pPr>
            <a:r>
              <a:rPr lang="en-US" altLang="zh-CN" b="1" dirty="0" smtClean="0">
                <a:solidFill>
                  <a:srgbClr val="1F1F20"/>
                </a:solidFill>
                <a:latin typeface="幼圆" pitchFamily="49" charset="-122"/>
                <a:ea typeface="幼圆" pitchFamily="49" charset="-122"/>
              </a:rPr>
              <a:t>    </a:t>
            </a:r>
            <a:r>
              <a:rPr lang="zh-CN" altLang="zh-CN" b="1" dirty="0" smtClean="0">
                <a:solidFill>
                  <a:srgbClr val="1F1F20"/>
                </a:solidFill>
                <a:latin typeface="幼圆" pitchFamily="49" charset="-122"/>
                <a:ea typeface="幼圆" pitchFamily="49" charset="-122"/>
              </a:rPr>
              <a:t>当上游企业</a:t>
            </a:r>
            <a:r>
              <a:rPr lang="en-US" altLang="zh-CN" b="1" dirty="0" smtClean="0">
                <a:solidFill>
                  <a:srgbClr val="1F1F20"/>
                </a:solidFill>
                <a:latin typeface="幼圆" pitchFamily="49" charset="-122"/>
                <a:ea typeface="幼圆" pitchFamily="49" charset="-122"/>
              </a:rPr>
              <a:t>(</a:t>
            </a:r>
            <a:r>
              <a:rPr lang="zh-CN" altLang="en-US" b="1" dirty="0" smtClean="0">
                <a:solidFill>
                  <a:srgbClr val="1F1F20"/>
                </a:solidFill>
                <a:latin typeface="幼圆" pitchFamily="49" charset="-122"/>
                <a:ea typeface="幼圆" pitchFamily="49" charset="-122"/>
              </a:rPr>
              <a:t>科研院所</a:t>
            </a:r>
            <a:r>
              <a:rPr lang="en-US" altLang="zh-CN" b="1" dirty="0" smtClean="0">
                <a:solidFill>
                  <a:srgbClr val="1F1F20"/>
                </a:solidFill>
                <a:latin typeface="幼圆" pitchFamily="49" charset="-122"/>
                <a:ea typeface="幼圆" pitchFamily="49" charset="-122"/>
              </a:rPr>
              <a:t>)</a:t>
            </a:r>
            <a:r>
              <a:rPr lang="zh-CN" altLang="zh-CN" b="1" dirty="0" smtClean="0">
                <a:solidFill>
                  <a:srgbClr val="1F1F20"/>
                </a:solidFill>
                <a:latin typeface="幼圆" pitchFamily="49" charset="-122"/>
                <a:ea typeface="幼圆" pitchFamily="49" charset="-122"/>
              </a:rPr>
              <a:t>向中游企业提供技术和设备时，其投入的技术，设备就由上游企业向中游企业转移，上游企业顺利地实现了产品价值，中游企业吸收上游企业的技术、设备，生产产品并通过其产品向下游企业或消费者转移以实现产品价值。</a:t>
            </a:r>
            <a:r>
              <a:rPr lang="zh-CN" altLang="zh-CN" b="1" dirty="0" smtClean="0">
                <a:solidFill>
                  <a:srgbClr val="FF0000"/>
                </a:solidFill>
                <a:latin typeface="幼圆" pitchFamily="49" charset="-122"/>
                <a:ea typeface="幼圆" pitchFamily="49" charset="-122"/>
              </a:rPr>
              <a:t>高新技术产业链等技术密集型龙头企业组成的产业链一般是技术推动型产业链</a:t>
            </a:r>
            <a:r>
              <a:rPr lang="zh-CN" altLang="zh-CN" b="1" dirty="0" smtClean="0">
                <a:solidFill>
                  <a:srgbClr val="1F1F20"/>
                </a:solidFill>
                <a:latin typeface="幼圆" pitchFamily="49" charset="-122"/>
                <a:ea typeface="幼圆" pitchFamily="49" charset="-122"/>
              </a:rPr>
              <a:t>。</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4767" y="5103692"/>
            <a:ext cx="4841489" cy="160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23" name="TextBox 22"/>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产业链协同创新类</a:t>
            </a:r>
          </a:p>
        </p:txBody>
      </p:sp>
      <p:sp>
        <p:nvSpPr>
          <p:cNvPr id="24"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16</a:t>
            </a:fld>
            <a:r>
              <a:rPr lang="en-US" altLang="zh-CN" b="1" dirty="0" smtClean="0"/>
              <a:t>/39</a:t>
            </a:r>
            <a:endParaRPr lang="zh-CN" altLang="en-US" b="1" dirty="0"/>
          </a:p>
        </p:txBody>
      </p:sp>
    </p:spTree>
    <p:extLst>
      <p:ext uri="{BB962C8B-B14F-4D97-AF65-F5344CB8AC3E}">
        <p14:creationId xmlns:p14="http://schemas.microsoft.com/office/powerpoint/2010/main" val="34952792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9750" y="1602666"/>
            <a:ext cx="8208714" cy="1754326"/>
          </a:xfrm>
          <a:prstGeom prst="rect">
            <a:avLst/>
          </a:prstGeom>
          <a:noFill/>
        </p:spPr>
        <p:txBody>
          <a:bodyPr wrap="square" rtlCol="0">
            <a:spAutoFit/>
          </a:bodyPr>
          <a:lstStyle/>
          <a:p>
            <a:pPr>
              <a:lnSpc>
                <a:spcPct val="150000"/>
              </a:lnSpc>
            </a:pPr>
            <a:r>
              <a:rPr lang="zh-CN" altLang="zh-CN" b="1" dirty="0" smtClean="0"/>
              <a:t>②</a:t>
            </a:r>
            <a:r>
              <a:rPr lang="en-US" altLang="zh-CN" b="1" dirty="0" smtClean="0">
                <a:solidFill>
                  <a:srgbClr val="7030A0"/>
                </a:solidFill>
                <a:latin typeface="幼圆" pitchFamily="49" charset="-122"/>
                <a:ea typeface="幼圆" pitchFamily="49" charset="-122"/>
              </a:rPr>
              <a:t> </a:t>
            </a:r>
            <a:r>
              <a:rPr lang="zh-CN" altLang="en-US" b="1" dirty="0" smtClean="0">
                <a:solidFill>
                  <a:srgbClr val="7030A0"/>
                </a:solidFill>
                <a:latin typeface="幼圆" pitchFamily="49" charset="-122"/>
                <a:ea typeface="幼圆" pitchFamily="49" charset="-122"/>
              </a:rPr>
              <a:t>资源带动型产业链</a:t>
            </a:r>
          </a:p>
          <a:p>
            <a:pPr>
              <a:lnSpc>
                <a:spcPct val="150000"/>
              </a:lnSpc>
            </a:pPr>
            <a:r>
              <a:rPr lang="zh-CN" altLang="en-US" b="1" dirty="0" smtClean="0">
                <a:latin typeface="幼圆" pitchFamily="49" charset="-122"/>
                <a:ea typeface="幼圆" pitchFamily="49" charset="-122"/>
              </a:rPr>
              <a:t>    </a:t>
            </a:r>
            <a:r>
              <a:rPr lang="zh-CN" altLang="en-US" b="1" dirty="0" smtClean="0">
                <a:solidFill>
                  <a:srgbClr val="FF0000"/>
                </a:solidFill>
                <a:latin typeface="幼圆" pitchFamily="49" charset="-122"/>
                <a:ea typeface="幼圆" pitchFamily="49" charset="-122"/>
              </a:rPr>
              <a:t>中游企业对上游企业的资源依赖性强</a:t>
            </a:r>
            <a:r>
              <a:rPr lang="zh-CN" altLang="en-US" b="1" dirty="0" smtClean="0">
                <a:latin typeface="幼圆" pitchFamily="49" charset="-122"/>
                <a:ea typeface="幼圆" pitchFamily="49" charset="-122"/>
              </a:rPr>
              <a:t>，上游资源型企业基本处于垄断地位，上游企业只有少数几家或一家，而中游企业有很多家，中游企业处于激烈竞争环境中</a:t>
            </a:r>
            <a:r>
              <a:rPr lang="zh-CN" altLang="en-US" b="1" dirty="0" smtClean="0">
                <a:solidFill>
                  <a:srgbClr val="7030A0"/>
                </a:solidFill>
                <a:latin typeface="幼圆" pitchFamily="49" charset="-122"/>
                <a:ea typeface="幼圆" pitchFamily="49" charset="-122"/>
              </a:rPr>
              <a:t>。</a:t>
            </a:r>
          </a:p>
        </p:txBody>
      </p:sp>
      <p:pic>
        <p:nvPicPr>
          <p:cNvPr id="8"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0858" y="3573016"/>
            <a:ext cx="6942283"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10" name="TextBox 9"/>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产业链协同创新类</a:t>
            </a:r>
          </a:p>
        </p:txBody>
      </p:sp>
      <p:sp>
        <p:nvSpPr>
          <p:cNvPr id="11"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17</a:t>
            </a:fld>
            <a:r>
              <a:rPr lang="en-US" altLang="zh-CN" b="1" dirty="0" smtClean="0"/>
              <a:t>/39</a:t>
            </a:r>
            <a:endParaRPr lang="zh-CN" altLang="en-US" b="1" dirty="0"/>
          </a:p>
        </p:txBody>
      </p:sp>
    </p:spTree>
    <p:extLst>
      <p:ext uri="{BB962C8B-B14F-4D97-AF65-F5344CB8AC3E}">
        <p14:creationId xmlns:p14="http://schemas.microsoft.com/office/powerpoint/2010/main" val="24716279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1206" y="1586409"/>
            <a:ext cx="8208714" cy="2585323"/>
          </a:xfrm>
          <a:prstGeom prst="rect">
            <a:avLst/>
          </a:prstGeom>
          <a:noFill/>
        </p:spPr>
        <p:txBody>
          <a:bodyPr wrap="square" rtlCol="0">
            <a:spAutoFit/>
          </a:bodyPr>
          <a:lstStyle/>
          <a:p>
            <a:pPr>
              <a:lnSpc>
                <a:spcPct val="150000"/>
              </a:lnSpc>
            </a:pPr>
            <a:r>
              <a:rPr lang="zh-CN" altLang="zh-CN" b="1" dirty="0" smtClean="0"/>
              <a:t>③</a:t>
            </a:r>
            <a:r>
              <a:rPr lang="en-US" altLang="zh-CN" b="1" dirty="0" smtClean="0">
                <a:solidFill>
                  <a:srgbClr val="7030A0"/>
                </a:solidFill>
                <a:latin typeface="幼圆" pitchFamily="49" charset="-122"/>
                <a:ea typeface="幼圆" pitchFamily="49" charset="-122"/>
              </a:rPr>
              <a:t> </a:t>
            </a:r>
            <a:r>
              <a:rPr lang="zh-CN" altLang="en-US" b="1" dirty="0" smtClean="0">
                <a:solidFill>
                  <a:srgbClr val="7030A0"/>
                </a:solidFill>
                <a:latin typeface="幼圆" pitchFamily="49" charset="-122"/>
                <a:ea typeface="幼圆" pitchFamily="49" charset="-122"/>
              </a:rPr>
              <a:t>需求拉动型产业链</a:t>
            </a:r>
          </a:p>
          <a:p>
            <a:pPr>
              <a:lnSpc>
                <a:spcPct val="150000"/>
              </a:lnSpc>
            </a:pPr>
            <a:r>
              <a:rPr lang="zh-CN" altLang="en-US" b="1" dirty="0" smtClean="0">
                <a:solidFill>
                  <a:srgbClr val="FF0000"/>
                </a:solidFill>
                <a:latin typeface="幼圆" pitchFamily="49" charset="-122"/>
                <a:ea typeface="幼圆" pitchFamily="49" charset="-122"/>
              </a:rPr>
              <a:t>   以消费者需求为中心</a:t>
            </a:r>
            <a:r>
              <a:rPr lang="zh-CN" altLang="en-US" b="1" dirty="0" smtClean="0">
                <a:latin typeface="幼圆" pitchFamily="49" charset="-122"/>
                <a:ea typeface="幼圆" pitchFamily="49" charset="-122"/>
              </a:rPr>
              <a:t>，强调对消费者的个性化服务，强调与消费者的交流和消费者的满意度。</a:t>
            </a:r>
          </a:p>
          <a:p>
            <a:pPr>
              <a:lnSpc>
                <a:spcPct val="150000"/>
              </a:lnSpc>
            </a:pPr>
            <a:r>
              <a:rPr lang="zh-CN" altLang="en-US" b="1" dirty="0" smtClean="0">
                <a:latin typeface="幼圆" pitchFamily="49" charset="-122"/>
                <a:ea typeface="幼圆" pitchFamily="49" charset="-122"/>
              </a:rPr>
              <a:t>   需求拉动型产业链，启动产业链流程的不再是制造商，而是最终用户消费者。整个产业链的集成度较高，信息交换迅速，发展导向明确，企业见效快，但发展后劲不足</a:t>
            </a:r>
            <a:r>
              <a:rPr lang="zh-CN" altLang="en-US" b="1" dirty="0" smtClean="0">
                <a:solidFill>
                  <a:srgbClr val="7030A0"/>
                </a:solidFill>
                <a:latin typeface="幼圆" pitchFamily="49" charset="-122"/>
                <a:ea typeface="幼圆" pitchFamily="49" charset="-122"/>
              </a:rPr>
              <a:t>。</a:t>
            </a:r>
          </a:p>
        </p:txBody>
      </p:sp>
      <p:pic>
        <p:nvPicPr>
          <p:cNvPr id="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7938" y="4365104"/>
            <a:ext cx="7715250" cy="234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10" name="TextBox 9"/>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产业链协同创新类</a:t>
            </a:r>
          </a:p>
        </p:txBody>
      </p:sp>
      <p:sp>
        <p:nvSpPr>
          <p:cNvPr id="11"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18</a:t>
            </a:fld>
            <a:r>
              <a:rPr lang="en-US" altLang="zh-CN" b="1" dirty="0" smtClean="0"/>
              <a:t>/39</a:t>
            </a:r>
            <a:endParaRPr lang="zh-CN" altLang="en-US" b="1" dirty="0"/>
          </a:p>
        </p:txBody>
      </p:sp>
    </p:spTree>
    <p:extLst>
      <p:ext uri="{BB962C8B-B14F-4D97-AF65-F5344CB8AC3E}">
        <p14:creationId xmlns:p14="http://schemas.microsoft.com/office/powerpoint/2010/main" val="2130754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1206" y="1586409"/>
            <a:ext cx="8208714" cy="1338828"/>
          </a:xfrm>
          <a:prstGeom prst="rect">
            <a:avLst/>
          </a:prstGeom>
          <a:noFill/>
        </p:spPr>
        <p:txBody>
          <a:bodyPr wrap="square" rtlCol="0">
            <a:spAutoFit/>
          </a:bodyPr>
          <a:lstStyle/>
          <a:p>
            <a:pPr>
              <a:lnSpc>
                <a:spcPct val="150000"/>
              </a:lnSpc>
            </a:pPr>
            <a:r>
              <a:rPr lang="zh-CN" altLang="zh-CN" dirty="0" smtClean="0"/>
              <a:t>④</a:t>
            </a:r>
            <a:r>
              <a:rPr lang="en-US" altLang="zh-CN" b="1" dirty="0" smtClean="0">
                <a:solidFill>
                  <a:srgbClr val="7030A0"/>
                </a:solidFill>
                <a:latin typeface="幼圆" pitchFamily="49" charset="-122"/>
                <a:ea typeface="幼圆" pitchFamily="49" charset="-122"/>
              </a:rPr>
              <a:t> </a:t>
            </a:r>
            <a:r>
              <a:rPr lang="zh-CN" altLang="en-US" b="1" dirty="0" smtClean="0">
                <a:solidFill>
                  <a:srgbClr val="7030A0"/>
                </a:solidFill>
                <a:latin typeface="幼圆" pitchFamily="49" charset="-122"/>
                <a:ea typeface="幼圆" pitchFamily="49" charset="-122"/>
              </a:rPr>
              <a:t>综合联动型产业链</a:t>
            </a:r>
          </a:p>
          <a:p>
            <a:pPr>
              <a:lnSpc>
                <a:spcPct val="150000"/>
              </a:lnSpc>
            </a:pPr>
            <a:r>
              <a:rPr lang="zh-CN" altLang="en-US" b="1" dirty="0" smtClean="0">
                <a:latin typeface="幼圆" pitchFamily="49" charset="-122"/>
                <a:ea typeface="幼圆" pitchFamily="49" charset="-122"/>
              </a:rPr>
              <a:t>  兼顾了技术推动型和需求拉动型的优点，同时具有发展后劲足，发展导向明确的优点</a:t>
            </a:r>
            <a:endParaRPr lang="zh-CN" altLang="en-US" b="1" dirty="0" smtClean="0">
              <a:solidFill>
                <a:srgbClr val="7030A0"/>
              </a:solidFill>
              <a:latin typeface="幼圆" pitchFamily="49" charset="-122"/>
              <a:ea typeface="幼圆" pitchFamily="49" charset="-122"/>
            </a:endParaRPr>
          </a:p>
        </p:txBody>
      </p:sp>
      <p:pic>
        <p:nvPicPr>
          <p:cNvPr id="10"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4725" y="2963863"/>
            <a:ext cx="7024688"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12" name="TextBox 11"/>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产业链协同创新类</a:t>
            </a:r>
          </a:p>
        </p:txBody>
      </p:sp>
      <p:sp>
        <p:nvSpPr>
          <p:cNvPr id="13"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19</a:t>
            </a:fld>
            <a:r>
              <a:rPr lang="en-US" altLang="zh-CN" b="1" dirty="0" smtClean="0"/>
              <a:t>/39</a:t>
            </a:r>
            <a:endParaRPr lang="zh-CN" altLang="en-US" b="1" dirty="0"/>
          </a:p>
        </p:txBody>
      </p:sp>
    </p:spTree>
    <p:extLst>
      <p:ext uri="{BB962C8B-B14F-4D97-AF65-F5344CB8AC3E}">
        <p14:creationId xmlns:p14="http://schemas.microsoft.com/office/powerpoint/2010/main" val="2499766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a:solidFill>
                  <a:srgbClr val="000099"/>
                </a:solidFill>
                <a:latin typeface="黑体" pitchFamily="49" charset="-122"/>
                <a:ea typeface="黑体" pitchFamily="49" charset="-122"/>
                <a:cs typeface="Times New Roman" pitchFamily="18" charset="0"/>
              </a:rPr>
              <a:t>主要内容</a:t>
            </a:r>
          </a:p>
        </p:txBody>
      </p:sp>
      <p:sp>
        <p:nvSpPr>
          <p:cNvPr id="3" name="内容占位符 2"/>
          <p:cNvSpPr>
            <a:spLocks noGrp="1"/>
          </p:cNvSpPr>
          <p:nvPr>
            <p:ph idx="1"/>
          </p:nvPr>
        </p:nvSpPr>
        <p:spPr>
          <a:xfrm>
            <a:off x="611560" y="1556792"/>
            <a:ext cx="8229600" cy="4525963"/>
          </a:xfrm>
        </p:spPr>
        <p:txBody>
          <a:bodyPr>
            <a:normAutofit/>
          </a:bodyPr>
          <a:lstStyle/>
          <a:p>
            <a:pPr marL="0" indent="0">
              <a:lnSpc>
                <a:spcPct val="150000"/>
              </a:lnSpc>
              <a:buNone/>
            </a:pPr>
            <a:r>
              <a:rPr lang="zh-CN" altLang="en-US" sz="2400" b="1" dirty="0" smtClean="0">
                <a:solidFill>
                  <a:srgbClr val="000099"/>
                </a:solidFill>
                <a:latin typeface="黑体" pitchFamily="49" charset="-122"/>
                <a:ea typeface="黑体" pitchFamily="49" charset="-122"/>
                <a:cs typeface="Times New Roman" pitchFamily="18" charset="0"/>
              </a:rPr>
              <a:t>一、“十三五”区域示范工作</a:t>
            </a:r>
            <a:r>
              <a:rPr lang="zh-CN" altLang="en-US" sz="2400" b="1" dirty="0">
                <a:solidFill>
                  <a:srgbClr val="000099"/>
                </a:solidFill>
                <a:latin typeface="黑体" pitchFamily="49" charset="-122"/>
                <a:ea typeface="黑体" pitchFamily="49" charset="-122"/>
                <a:cs typeface="Times New Roman" pitchFamily="18" charset="0"/>
              </a:rPr>
              <a:t>目标、工作思路及要求</a:t>
            </a:r>
            <a:endParaRPr lang="en-US" altLang="zh-CN" sz="2400" b="1" dirty="0">
              <a:solidFill>
                <a:srgbClr val="000099"/>
              </a:solidFill>
              <a:latin typeface="黑体" pitchFamily="49" charset="-122"/>
              <a:ea typeface="黑体" pitchFamily="49" charset="-122"/>
              <a:cs typeface="Times New Roman" pitchFamily="18" charset="0"/>
            </a:endParaRPr>
          </a:p>
          <a:p>
            <a:pPr marL="0" indent="0">
              <a:lnSpc>
                <a:spcPct val="150000"/>
              </a:lnSpc>
              <a:buNone/>
            </a:pPr>
            <a:r>
              <a:rPr lang="zh-CN" altLang="en-US" sz="2400" b="1" dirty="0" smtClean="0">
                <a:solidFill>
                  <a:srgbClr val="000099"/>
                </a:solidFill>
                <a:latin typeface="黑体" pitchFamily="49" charset="-122"/>
                <a:ea typeface="黑体" pitchFamily="49" charset="-122"/>
                <a:cs typeface="Times New Roman" pitchFamily="18" charset="0"/>
              </a:rPr>
              <a:t>二、“十三五”区域示范重点支持领域和方向</a:t>
            </a:r>
            <a:endParaRPr lang="en-US" altLang="zh-CN" sz="2400" b="1" dirty="0">
              <a:solidFill>
                <a:srgbClr val="000099"/>
              </a:solidFill>
              <a:latin typeface="黑体" pitchFamily="49" charset="-122"/>
              <a:ea typeface="黑体" pitchFamily="49" charset="-122"/>
              <a:cs typeface="Times New Roman" pitchFamily="18" charset="0"/>
            </a:endParaRPr>
          </a:p>
          <a:p>
            <a:pPr marL="0" indent="0">
              <a:lnSpc>
                <a:spcPct val="150000"/>
              </a:lnSpc>
              <a:buNone/>
            </a:pPr>
            <a:r>
              <a:rPr lang="zh-CN" altLang="en-US" sz="2400" b="1" dirty="0" smtClean="0">
                <a:solidFill>
                  <a:srgbClr val="000099"/>
                </a:solidFill>
                <a:latin typeface="黑体" pitchFamily="49" charset="-122"/>
                <a:ea typeface="黑体" pitchFamily="49" charset="-122"/>
                <a:cs typeface="Times New Roman" pitchFamily="18" charset="0"/>
              </a:rPr>
              <a:t>三、“十三五”区域示范主要支持项目类别和形式</a:t>
            </a:r>
            <a:endParaRPr lang="en-US" altLang="zh-CN" sz="2400" b="1" dirty="0" smtClean="0">
              <a:solidFill>
                <a:srgbClr val="000099"/>
              </a:solidFill>
              <a:latin typeface="黑体" pitchFamily="49" charset="-122"/>
              <a:ea typeface="黑体" pitchFamily="49" charset="-122"/>
              <a:cs typeface="Times New Roman" pitchFamily="18" charset="0"/>
            </a:endParaRPr>
          </a:p>
          <a:p>
            <a:pPr marL="0" indent="0">
              <a:lnSpc>
                <a:spcPct val="150000"/>
              </a:lnSpc>
              <a:buNone/>
            </a:pPr>
            <a:r>
              <a:rPr lang="zh-CN" altLang="en-US" sz="2400" b="1" dirty="0" smtClean="0">
                <a:solidFill>
                  <a:srgbClr val="000099"/>
                </a:solidFill>
                <a:latin typeface="黑体" pitchFamily="49" charset="-122"/>
                <a:ea typeface="黑体" pitchFamily="49" charset="-122"/>
                <a:cs typeface="Times New Roman" pitchFamily="18" charset="0"/>
              </a:rPr>
              <a:t>四、“十三五”区域示范申报流程及撰写要求</a:t>
            </a:r>
            <a:endParaRPr lang="en-US" altLang="zh-CN" sz="2400" b="1" dirty="0" smtClean="0">
              <a:solidFill>
                <a:srgbClr val="000099"/>
              </a:solidFill>
              <a:latin typeface="黑体" pitchFamily="49" charset="-122"/>
              <a:ea typeface="黑体" pitchFamily="49" charset="-122"/>
              <a:cs typeface="Times New Roman" pitchFamily="18" charset="0"/>
            </a:endParaRPr>
          </a:p>
          <a:p>
            <a:pPr marL="0" indent="0">
              <a:lnSpc>
                <a:spcPct val="150000"/>
              </a:lnSpc>
              <a:buNone/>
            </a:pPr>
            <a:r>
              <a:rPr lang="zh-CN" altLang="en-US" sz="2400" b="1" dirty="0" smtClean="0">
                <a:solidFill>
                  <a:srgbClr val="000099"/>
                </a:solidFill>
                <a:latin typeface="黑体" pitchFamily="49" charset="-122"/>
                <a:ea typeface="黑体" pitchFamily="49" charset="-122"/>
                <a:cs typeface="Times New Roman" pitchFamily="18" charset="0"/>
              </a:rPr>
              <a:t>五、“十三五”区域示范申报常见问题</a:t>
            </a:r>
          </a:p>
          <a:p>
            <a:pPr marL="514350" indent="-514350">
              <a:buFont typeface="+mj-lt"/>
              <a:buAutoNum type="arabicPeriod"/>
            </a:pPr>
            <a:endParaRPr lang="zh-CN" altLang="en-US" sz="2400" b="1" dirty="0">
              <a:solidFill>
                <a:srgbClr val="000099"/>
              </a:solidFill>
              <a:latin typeface="黑体" pitchFamily="49" charset="-122"/>
              <a:ea typeface="黑体" pitchFamily="49" charset="-122"/>
              <a:cs typeface="Times New Roman" pitchFamily="18" charset="0"/>
            </a:endParaRPr>
          </a:p>
        </p:txBody>
      </p:sp>
      <p:sp>
        <p:nvSpPr>
          <p:cNvPr id="5"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a:t>
            </a:fld>
            <a:r>
              <a:rPr lang="en-US" altLang="zh-CN" b="1" dirty="0" smtClean="0"/>
              <a:t>/39</a:t>
            </a:r>
            <a:endParaRPr lang="zh-CN" altLang="en-US" b="1" dirty="0"/>
          </a:p>
        </p:txBody>
      </p:sp>
    </p:spTree>
    <p:extLst>
      <p:ext uri="{BB962C8B-B14F-4D97-AF65-F5344CB8AC3E}">
        <p14:creationId xmlns:p14="http://schemas.microsoft.com/office/powerpoint/2010/main" val="41092695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32766" y="1052736"/>
            <a:ext cx="9075738" cy="54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spAutoFit/>
          </a:bodyPr>
          <a:lstStyle/>
          <a:p>
            <a:pPr indent="407988">
              <a:lnSpc>
                <a:spcPts val="3000"/>
              </a:lnSpc>
              <a:buFont typeface="Arial" charset="0"/>
              <a:buNone/>
            </a:pPr>
            <a:r>
              <a:rPr lang="zh-CN" altLang="en-US" sz="2000" b="1" dirty="0">
                <a:latin typeface="+mn-ea"/>
                <a:cs typeface="Times New Roman" pitchFamily="18" charset="0"/>
              </a:rPr>
              <a:t>（</a:t>
            </a:r>
            <a:r>
              <a:rPr lang="en-US" altLang="zh-CN" b="1" dirty="0">
                <a:latin typeface="+mn-ea"/>
                <a:cs typeface="Times New Roman" pitchFamily="18" charset="0"/>
              </a:rPr>
              <a:t>1</a:t>
            </a:r>
            <a:r>
              <a:rPr lang="zh-CN" altLang="en-US" b="1" dirty="0">
                <a:latin typeface="+mn-ea"/>
                <a:cs typeface="Times New Roman" pitchFamily="18" charset="0"/>
              </a:rPr>
              <a:t>）项目名称：</a:t>
            </a:r>
            <a:r>
              <a:rPr lang="zh-CN" altLang="en-US" dirty="0">
                <a:latin typeface="+mn-ea"/>
                <a:cs typeface="Times New Roman" pitchFamily="18" charset="0"/>
              </a:rPr>
              <a:t>超级生物天然抗菌剂“比辛”系列产品开发与产业链构建</a:t>
            </a:r>
            <a:endParaRPr lang="en-US" altLang="zh-CN" dirty="0">
              <a:latin typeface="+mn-ea"/>
              <a:cs typeface="Times New Roman" pitchFamily="18" charset="0"/>
            </a:endParaRPr>
          </a:p>
          <a:p>
            <a:pPr indent="407988">
              <a:lnSpc>
                <a:spcPts val="3000"/>
              </a:lnSpc>
              <a:buFont typeface="Arial" charset="0"/>
              <a:buNone/>
            </a:pPr>
            <a:r>
              <a:rPr lang="zh-CN" altLang="en-US" dirty="0">
                <a:latin typeface="+mn-ea"/>
                <a:cs typeface="Times New Roman" pitchFamily="18" charset="0"/>
              </a:rPr>
              <a:t> </a:t>
            </a:r>
            <a:r>
              <a:rPr lang="zh-CN" altLang="en-US" dirty="0">
                <a:solidFill>
                  <a:srgbClr val="00B0F0"/>
                </a:solidFill>
                <a:latin typeface="+mn-ea"/>
                <a:cs typeface="Times New Roman" pitchFamily="18" charset="0"/>
              </a:rPr>
              <a:t>说明：标题开宗明义列出具体的产品，从标题可以看出产品处于价值链的中高端，具有引领产业链向中高端发展的潜力，产品的具体功能用途、属性要一目了然，不能笼统提出活性多糖、活性蛋白、功能脂类、活性物质等。项目内容要符合指南（为避免对号入座，这里举陆地的例子）。</a:t>
            </a:r>
            <a:r>
              <a:rPr lang="zh-CN" altLang="en-US" dirty="0">
                <a:solidFill>
                  <a:srgbClr val="FF0000"/>
                </a:solidFill>
                <a:latin typeface="+mn-ea"/>
                <a:cs typeface="Times New Roman" pitchFamily="18" charset="0"/>
              </a:rPr>
              <a:t>综合联动型产业链</a:t>
            </a:r>
            <a:endParaRPr lang="en-US" altLang="zh-CN" dirty="0">
              <a:solidFill>
                <a:srgbClr val="00B0F0"/>
              </a:solidFill>
              <a:latin typeface="+mn-ea"/>
              <a:cs typeface="Times New Roman" pitchFamily="18" charset="0"/>
            </a:endParaRPr>
          </a:p>
          <a:p>
            <a:pPr indent="407988">
              <a:lnSpc>
                <a:spcPts val="3000"/>
              </a:lnSpc>
              <a:buFont typeface="Arial" charset="0"/>
              <a:buNone/>
            </a:pPr>
            <a:r>
              <a:rPr lang="zh-CN" altLang="en-US" b="1" dirty="0">
                <a:latin typeface="+mn-ea"/>
                <a:cs typeface="Times New Roman" pitchFamily="18" charset="0"/>
              </a:rPr>
              <a:t>（</a:t>
            </a:r>
            <a:r>
              <a:rPr lang="en-US" altLang="zh-CN" b="1" dirty="0">
                <a:latin typeface="+mn-ea"/>
                <a:cs typeface="Times New Roman" pitchFamily="18" charset="0"/>
              </a:rPr>
              <a:t>2</a:t>
            </a:r>
            <a:r>
              <a:rPr lang="zh-CN" altLang="en-US" b="1" dirty="0">
                <a:latin typeface="+mn-ea"/>
                <a:cs typeface="Times New Roman" pitchFamily="18" charset="0"/>
              </a:rPr>
              <a:t>）项目背景：</a:t>
            </a:r>
            <a:endParaRPr lang="en-US" altLang="zh-CN" b="1" dirty="0">
              <a:latin typeface="+mn-ea"/>
              <a:cs typeface="Times New Roman" pitchFamily="18" charset="0"/>
            </a:endParaRPr>
          </a:p>
          <a:p>
            <a:pPr indent="407988">
              <a:lnSpc>
                <a:spcPts val="3000"/>
              </a:lnSpc>
              <a:buFont typeface="Arial" charset="0"/>
              <a:buNone/>
            </a:pPr>
            <a:r>
              <a:rPr lang="en-US" altLang="zh-CN" dirty="0">
                <a:latin typeface="+mn-ea"/>
                <a:cs typeface="Times New Roman" pitchFamily="18" charset="0"/>
              </a:rPr>
              <a:t> </a:t>
            </a:r>
            <a:r>
              <a:rPr lang="zh-CN" altLang="zh-CN" dirty="0">
                <a:latin typeface="+mn-ea"/>
              </a:rPr>
              <a:t>防腐剂是食品添加剂中最受诟病的种类，而“化学防腐剂”更是“恶贯满盈”。对很多食品而言，不进行“防腐”就无法长时间保存。</a:t>
            </a:r>
            <a:endParaRPr lang="en-US" altLang="zh-CN" dirty="0">
              <a:latin typeface="+mn-ea"/>
            </a:endParaRPr>
          </a:p>
          <a:p>
            <a:pPr indent="407988">
              <a:lnSpc>
                <a:spcPts val="3000"/>
              </a:lnSpc>
              <a:buFont typeface="Arial" charset="0"/>
              <a:buNone/>
            </a:pPr>
            <a:r>
              <a:rPr lang="en-US" altLang="zh-CN" dirty="0">
                <a:latin typeface="+mn-ea"/>
              </a:rPr>
              <a:t>2013</a:t>
            </a:r>
            <a:r>
              <a:rPr lang="zh-CN" altLang="en-US" dirty="0">
                <a:latin typeface="+mn-ea"/>
              </a:rPr>
              <a:t>年，</a:t>
            </a:r>
            <a:r>
              <a:rPr lang="zh-CN" altLang="en-US" dirty="0">
                <a:solidFill>
                  <a:schemeClr val="tx2"/>
                </a:solidFill>
                <a:latin typeface="+mn-ea"/>
              </a:rPr>
              <a:t>美国</a:t>
            </a:r>
            <a:r>
              <a:rPr lang="zh-CN" altLang="en-US" dirty="0">
                <a:solidFill>
                  <a:schemeClr val="tx2"/>
                </a:solidFill>
                <a:latin typeface="+mn-ea"/>
                <a:hlinkClick r:id="rId2"/>
              </a:rPr>
              <a:t>明尼苏达大学</a:t>
            </a:r>
            <a:r>
              <a:rPr lang="zh-CN" altLang="en-US" dirty="0">
                <a:solidFill>
                  <a:schemeClr val="tx2"/>
                </a:solidFill>
                <a:latin typeface="+mn-ea"/>
              </a:rPr>
              <a:t>的</a:t>
            </a:r>
            <a:r>
              <a:rPr lang="zh-CN" altLang="en-US" dirty="0">
                <a:solidFill>
                  <a:schemeClr val="tx2"/>
                </a:solidFill>
                <a:latin typeface="+mn-ea"/>
                <a:hlinkClick r:id="rId3"/>
              </a:rPr>
              <a:t>微生物学</a:t>
            </a:r>
            <a:r>
              <a:rPr lang="zh-CN" altLang="en-US" dirty="0">
                <a:solidFill>
                  <a:schemeClr val="tx2"/>
                </a:solidFill>
                <a:latin typeface="+mn-ea"/>
              </a:rPr>
              <a:t>家丹</a:t>
            </a:r>
            <a:r>
              <a:rPr lang="en-US" altLang="zh-CN" dirty="0">
                <a:solidFill>
                  <a:schemeClr val="tx2"/>
                </a:solidFill>
                <a:latin typeface="+mn-ea"/>
              </a:rPr>
              <a:t>·</a:t>
            </a:r>
            <a:r>
              <a:rPr lang="zh-CN" altLang="en-US" dirty="0">
                <a:solidFill>
                  <a:schemeClr val="tx2"/>
                </a:solidFill>
                <a:latin typeface="+mn-ea"/>
                <a:hlinkClick r:id="rId4"/>
              </a:rPr>
              <a:t>奥沙利文</a:t>
            </a:r>
            <a:r>
              <a:rPr lang="zh-CN" altLang="en-US" dirty="0">
                <a:solidFill>
                  <a:schemeClr val="tx2"/>
                </a:solidFill>
                <a:latin typeface="+mn-ea"/>
              </a:rPr>
              <a:t>博士</a:t>
            </a:r>
            <a:r>
              <a:rPr lang="zh-CN" altLang="en-US" dirty="0">
                <a:latin typeface="+mn-ea"/>
              </a:rPr>
              <a:t>发现了比辛</a:t>
            </a:r>
            <a:r>
              <a:rPr lang="en-US" altLang="zh-CN" dirty="0" err="1">
                <a:latin typeface="+mn-ea"/>
              </a:rPr>
              <a:t>bisin</a:t>
            </a:r>
            <a:r>
              <a:rPr lang="zh-CN" altLang="en-US" dirty="0">
                <a:latin typeface="+mn-ea"/>
              </a:rPr>
              <a:t>，一种</a:t>
            </a:r>
            <a:r>
              <a:rPr lang="zh-CN" altLang="en-US" dirty="0">
                <a:solidFill>
                  <a:srgbClr val="FF0000"/>
                </a:solidFill>
                <a:latin typeface="+mn-ea"/>
              </a:rPr>
              <a:t>超级</a:t>
            </a:r>
            <a:r>
              <a:rPr lang="zh-CN" altLang="en-US" dirty="0">
                <a:latin typeface="+mn-ea"/>
              </a:rPr>
              <a:t>的天然保鲜剂，是一种微生物发酵产生的肽类，抗菌能力非常强，一些加入了比辛的食品无需放在冰箱里就可以存放几年的时间，并且由于它是纯天然的，不会破坏食品的营养价值。（</a:t>
            </a:r>
            <a:r>
              <a:rPr lang="zh-CN" altLang="en-US" dirty="0">
                <a:solidFill>
                  <a:srgbClr val="FF0000"/>
                </a:solidFill>
                <a:latin typeface="+mn-ea"/>
              </a:rPr>
              <a:t>产业链高端产品</a:t>
            </a:r>
            <a:r>
              <a:rPr lang="zh-CN" altLang="en-US" dirty="0">
                <a:latin typeface="+mn-ea"/>
              </a:rPr>
              <a:t>）</a:t>
            </a:r>
            <a:endParaRPr lang="en-US" altLang="zh-CN" dirty="0">
              <a:latin typeface="+mn-ea"/>
            </a:endParaRPr>
          </a:p>
          <a:p>
            <a:pPr indent="407988">
              <a:lnSpc>
                <a:spcPts val="3000"/>
              </a:lnSpc>
              <a:buFont typeface="Arial" charset="0"/>
              <a:buNone/>
            </a:pPr>
            <a:r>
              <a:rPr lang="zh-CN" altLang="en-US" dirty="0">
                <a:solidFill>
                  <a:srgbClr val="FF0000"/>
                </a:solidFill>
                <a:latin typeface="+mn-ea"/>
              </a:rPr>
              <a:t>假设</a:t>
            </a:r>
            <a:r>
              <a:rPr lang="zh-CN" altLang="en-US" dirty="0">
                <a:latin typeface="+mn-ea"/>
              </a:rPr>
              <a:t>国内龙头企业</a:t>
            </a:r>
            <a:r>
              <a:rPr lang="en-US" altLang="zh-CN" dirty="0">
                <a:latin typeface="+mn-ea"/>
              </a:rPr>
              <a:t>A</a:t>
            </a:r>
            <a:r>
              <a:rPr lang="zh-CN" altLang="en-US" dirty="0">
                <a:latin typeface="+mn-ea"/>
              </a:rPr>
              <a:t>从美国购买了该技术，牵头申报示范项目。（</a:t>
            </a:r>
            <a:r>
              <a:rPr lang="zh-CN" altLang="en-US" dirty="0">
                <a:solidFill>
                  <a:srgbClr val="FF0000"/>
                </a:solidFill>
                <a:latin typeface="+mn-ea"/>
              </a:rPr>
              <a:t>示范工作鼓励引进国外技术</a:t>
            </a:r>
            <a:r>
              <a:rPr lang="zh-CN" altLang="en-US" dirty="0">
                <a:latin typeface="+mn-ea"/>
              </a:rPr>
              <a:t>）</a:t>
            </a:r>
            <a:endParaRPr lang="en-US" altLang="zh-CN" dirty="0">
              <a:latin typeface="+mn-ea"/>
            </a:endParaRPr>
          </a:p>
        </p:txBody>
      </p:sp>
      <p:sp>
        <p:nvSpPr>
          <p:cNvPr id="39939"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000099"/>
                </a:solidFill>
                <a:latin typeface="黑体" pitchFamily="49" charset="-122"/>
                <a:ea typeface="黑体" pitchFamily="49" charset="-122"/>
                <a:cs typeface="Times New Roman" pitchFamily="18" charset="0"/>
              </a:rPr>
              <a:t>产业</a:t>
            </a:r>
            <a:r>
              <a:rPr lang="zh-CN" altLang="en-US" sz="2800" b="1" dirty="0">
                <a:solidFill>
                  <a:srgbClr val="000099"/>
                </a:solidFill>
                <a:latin typeface="黑体" pitchFamily="49" charset="-122"/>
                <a:ea typeface="黑体" pitchFamily="49" charset="-122"/>
                <a:cs typeface="Times New Roman" pitchFamily="18" charset="0"/>
              </a:rPr>
              <a:t>链协同</a:t>
            </a:r>
            <a:r>
              <a:rPr lang="zh-CN" altLang="en-US" sz="2800" b="1" dirty="0" smtClean="0">
                <a:solidFill>
                  <a:srgbClr val="000099"/>
                </a:solidFill>
                <a:latin typeface="黑体" pitchFamily="49" charset="-122"/>
                <a:ea typeface="黑体" pitchFamily="49" charset="-122"/>
                <a:cs typeface="Times New Roman" pitchFamily="18" charset="0"/>
              </a:rPr>
              <a:t>创新项目案例</a:t>
            </a:r>
            <a:endParaRPr lang="zh-CN" altLang="en-US" sz="2800" b="1" dirty="0">
              <a:solidFill>
                <a:srgbClr val="000099"/>
              </a:solidFill>
              <a:latin typeface="黑体" pitchFamily="49" charset="-122"/>
              <a:ea typeface="黑体" pitchFamily="49" charset="-122"/>
              <a:cs typeface="Times New Roman" pitchFamily="18" charset="0"/>
            </a:endParaRPr>
          </a:p>
        </p:txBody>
      </p:sp>
      <p:sp>
        <p:nvSpPr>
          <p:cNvPr id="5" name="TextBox 4"/>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案例一</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20</a:t>
            </a:fld>
            <a:r>
              <a:rPr lang="en-US" altLang="zh-CN" b="1" dirty="0" smtClean="0"/>
              <a:t>/39</a:t>
            </a:r>
            <a:endParaRPr lang="zh-CN" altLang="en-US" b="1" dirty="0"/>
          </a:p>
        </p:txBody>
      </p:sp>
    </p:spTree>
    <p:extLst>
      <p:ext uri="{BB962C8B-B14F-4D97-AF65-F5344CB8AC3E}">
        <p14:creationId xmlns:p14="http://schemas.microsoft.com/office/powerpoint/2010/main" val="21238515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2353" y="1494106"/>
            <a:ext cx="7416824" cy="516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矩形 2"/>
          <p:cNvSpPr>
            <a:spLocks noChangeArrowheads="1"/>
          </p:cNvSpPr>
          <p:nvPr/>
        </p:nvSpPr>
        <p:spPr bwMode="auto">
          <a:xfrm>
            <a:off x="3964447" y="986275"/>
            <a:ext cx="1114408"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b="1" dirty="0" smtClean="0">
                <a:latin typeface="幼圆" pitchFamily="49" charset="-122"/>
                <a:ea typeface="幼圆" pitchFamily="49" charset="-122"/>
                <a:cs typeface="Times New Roman" pitchFamily="18" charset="0"/>
              </a:rPr>
              <a:t>项目内容</a:t>
            </a:r>
            <a:endParaRPr lang="en-US" altLang="zh-CN" b="1" dirty="0">
              <a:latin typeface="幼圆" pitchFamily="49" charset="-122"/>
              <a:ea typeface="幼圆" pitchFamily="49" charset="-122"/>
              <a:cs typeface="Times New Roman" pitchFamily="18" charset="0"/>
            </a:endParaRPr>
          </a:p>
        </p:txBody>
      </p:sp>
      <p:sp>
        <p:nvSpPr>
          <p:cNvPr id="4"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FF0000"/>
                </a:solidFill>
                <a:latin typeface="黑体" pitchFamily="49" charset="-122"/>
                <a:ea typeface="黑体" pitchFamily="49" charset="-122"/>
                <a:cs typeface="Times New Roman" pitchFamily="18" charset="0"/>
              </a:rPr>
              <a:t>产业</a:t>
            </a:r>
            <a:r>
              <a:rPr lang="zh-CN" altLang="en-US" sz="2800" b="1" dirty="0">
                <a:solidFill>
                  <a:srgbClr val="FF0000"/>
                </a:solidFill>
                <a:latin typeface="黑体" pitchFamily="49" charset="-122"/>
                <a:ea typeface="黑体" pitchFamily="49" charset="-122"/>
                <a:cs typeface="Times New Roman" pitchFamily="18" charset="0"/>
              </a:rPr>
              <a:t>链协同</a:t>
            </a:r>
            <a:r>
              <a:rPr lang="zh-CN" altLang="en-US" sz="2800" b="1" dirty="0" smtClean="0">
                <a:solidFill>
                  <a:srgbClr val="FF0000"/>
                </a:solidFill>
                <a:latin typeface="黑体" pitchFamily="49" charset="-122"/>
                <a:ea typeface="黑体" pitchFamily="49" charset="-122"/>
                <a:cs typeface="Times New Roman" pitchFamily="18" charset="0"/>
              </a:rPr>
              <a:t>创新</a:t>
            </a:r>
            <a:r>
              <a:rPr lang="zh-CN" altLang="en-US" sz="2800" b="1" dirty="0" smtClean="0">
                <a:solidFill>
                  <a:srgbClr val="000099"/>
                </a:solidFill>
                <a:latin typeface="黑体" pitchFamily="49" charset="-122"/>
                <a:ea typeface="黑体" pitchFamily="49" charset="-122"/>
                <a:cs typeface="Times New Roman" pitchFamily="18" charset="0"/>
              </a:rPr>
              <a:t>项目案例</a:t>
            </a:r>
            <a:endParaRPr lang="zh-CN" altLang="en-US" sz="2800" b="1" dirty="0">
              <a:solidFill>
                <a:srgbClr val="000099"/>
              </a:solidFill>
              <a:latin typeface="黑体" pitchFamily="49" charset="-122"/>
              <a:ea typeface="黑体" pitchFamily="49" charset="-122"/>
              <a:cs typeface="Times New Roman" pitchFamily="18" charset="0"/>
            </a:endParaRPr>
          </a:p>
        </p:txBody>
      </p:sp>
      <p:sp>
        <p:nvSpPr>
          <p:cNvPr id="5" name="TextBox 4"/>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案例一</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21</a:t>
            </a:fld>
            <a:r>
              <a:rPr lang="en-US" altLang="zh-CN" b="1" dirty="0" smtClean="0"/>
              <a:t>/39</a:t>
            </a:r>
            <a:endParaRPr lang="zh-CN" altLang="en-US" b="1" dirty="0"/>
          </a:p>
        </p:txBody>
      </p:sp>
    </p:spTree>
    <p:extLst>
      <p:ext uri="{BB962C8B-B14F-4D97-AF65-F5344CB8AC3E}">
        <p14:creationId xmlns:p14="http://schemas.microsoft.com/office/powerpoint/2010/main" val="41561130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p:cNvSpPr>
            <a:spLocks noChangeArrowheads="1"/>
          </p:cNvSpPr>
          <p:nvPr/>
        </p:nvSpPr>
        <p:spPr bwMode="auto">
          <a:xfrm>
            <a:off x="204788" y="1268760"/>
            <a:ext cx="8555037"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spAutoFit/>
          </a:bodyPr>
          <a:lstStyle/>
          <a:p>
            <a:pPr indent="407988">
              <a:lnSpc>
                <a:spcPct val="150000"/>
              </a:lnSpc>
              <a:buFont typeface="Arial" charset="0"/>
              <a:buNone/>
            </a:pPr>
            <a:r>
              <a:rPr lang="zh-CN" altLang="en-US" sz="2000" b="1" dirty="0">
                <a:latin typeface="+mn-ea"/>
                <a:cs typeface="Times New Roman" pitchFamily="18" charset="0"/>
              </a:rPr>
              <a:t>（</a:t>
            </a:r>
            <a:r>
              <a:rPr lang="en-US" altLang="zh-CN" sz="2000" b="1" dirty="0">
                <a:latin typeface="+mn-ea"/>
                <a:cs typeface="Times New Roman" pitchFamily="18" charset="0"/>
              </a:rPr>
              <a:t>1</a:t>
            </a:r>
            <a:r>
              <a:rPr lang="zh-CN" altLang="en-US" sz="2000" b="1" dirty="0">
                <a:latin typeface="+mn-ea"/>
                <a:cs typeface="Times New Roman" pitchFamily="18" charset="0"/>
              </a:rPr>
              <a:t>）项目名称：</a:t>
            </a:r>
            <a:r>
              <a:rPr lang="zh-CN" altLang="en-US" sz="2000" dirty="0">
                <a:latin typeface="+mn-ea"/>
                <a:cs typeface="Times New Roman" pitchFamily="18" charset="0"/>
              </a:rPr>
              <a:t>高硫酸基团海藻活性多糖产业链协同创新和构建</a:t>
            </a:r>
            <a:endParaRPr lang="en-US" altLang="zh-CN" sz="2000" dirty="0">
              <a:latin typeface="+mn-ea"/>
              <a:cs typeface="Times New Roman" pitchFamily="18" charset="0"/>
            </a:endParaRPr>
          </a:p>
          <a:p>
            <a:pPr indent="407988">
              <a:lnSpc>
                <a:spcPct val="150000"/>
              </a:lnSpc>
              <a:buFont typeface="Arial" charset="0"/>
              <a:buNone/>
            </a:pPr>
            <a:r>
              <a:rPr lang="zh-CN" altLang="en-US" sz="2000" b="1" dirty="0">
                <a:latin typeface="+mn-ea"/>
                <a:cs typeface="Times New Roman" pitchFamily="18" charset="0"/>
              </a:rPr>
              <a:t>（</a:t>
            </a:r>
            <a:r>
              <a:rPr lang="en-US" altLang="zh-CN" sz="2000" b="1" dirty="0">
                <a:latin typeface="+mn-ea"/>
                <a:cs typeface="Times New Roman" pitchFamily="18" charset="0"/>
              </a:rPr>
              <a:t>2</a:t>
            </a:r>
            <a:r>
              <a:rPr lang="zh-CN" altLang="en-US" sz="2000" b="1" dirty="0">
                <a:latin typeface="+mn-ea"/>
                <a:cs typeface="Times New Roman" pitchFamily="18" charset="0"/>
              </a:rPr>
              <a:t>）项目背景：</a:t>
            </a:r>
            <a:endParaRPr lang="en-US" altLang="zh-CN" sz="2000" b="1" dirty="0">
              <a:latin typeface="+mn-ea"/>
              <a:cs typeface="Times New Roman" pitchFamily="18" charset="0"/>
            </a:endParaRPr>
          </a:p>
          <a:p>
            <a:pPr indent="407988">
              <a:lnSpc>
                <a:spcPct val="150000"/>
              </a:lnSpc>
              <a:buFont typeface="Arial" charset="0"/>
              <a:buNone/>
            </a:pPr>
            <a:r>
              <a:rPr lang="en-US" altLang="zh-CN" sz="2000" dirty="0">
                <a:latin typeface="+mn-ea"/>
                <a:cs typeface="Times New Roman" pitchFamily="18" charset="0"/>
              </a:rPr>
              <a:t>  </a:t>
            </a:r>
            <a:r>
              <a:rPr lang="zh-CN" altLang="en-US" sz="2000" dirty="0">
                <a:latin typeface="+mn-ea"/>
                <a:cs typeface="Times New Roman" pitchFamily="18" charset="0"/>
              </a:rPr>
              <a:t>在一定程度上，硫酸基团含量决定海藻多糖的生理活性，包括免疫调节、抗肿瘤等。</a:t>
            </a:r>
            <a:endParaRPr lang="en-US" altLang="zh-CN" sz="2000" dirty="0">
              <a:latin typeface="+mn-ea"/>
              <a:cs typeface="Times New Roman" pitchFamily="18" charset="0"/>
            </a:endParaRPr>
          </a:p>
          <a:p>
            <a:pPr indent="407988">
              <a:lnSpc>
                <a:spcPct val="150000"/>
              </a:lnSpc>
              <a:buFont typeface="Arial" charset="0"/>
              <a:buNone/>
            </a:pPr>
            <a:r>
              <a:rPr lang="zh-CN" altLang="en-US" sz="2000" dirty="0">
                <a:latin typeface="+mn-ea"/>
                <a:cs typeface="Times New Roman" pitchFamily="18" charset="0"/>
              </a:rPr>
              <a:t> </a:t>
            </a:r>
            <a:r>
              <a:rPr lang="zh-CN" altLang="en-US" sz="2000" dirty="0">
                <a:solidFill>
                  <a:srgbClr val="1F1F20"/>
                </a:solidFill>
                <a:latin typeface="+mn-ea"/>
                <a:cs typeface="Times New Roman" pitchFamily="18" charset="0"/>
              </a:rPr>
              <a:t>通常海藻多糖硫酸基团含量在</a:t>
            </a:r>
            <a:r>
              <a:rPr lang="en-US" altLang="zh-CN" sz="2000" dirty="0">
                <a:solidFill>
                  <a:srgbClr val="FF0000"/>
                </a:solidFill>
                <a:latin typeface="+mn-ea"/>
                <a:cs typeface="Times New Roman" pitchFamily="18" charset="0"/>
              </a:rPr>
              <a:t>30%</a:t>
            </a:r>
            <a:r>
              <a:rPr lang="zh-CN" altLang="en-US" sz="2000" dirty="0">
                <a:solidFill>
                  <a:srgbClr val="1F1F20"/>
                </a:solidFill>
                <a:latin typeface="+mn-ea"/>
                <a:cs typeface="Times New Roman" pitchFamily="18" charset="0"/>
              </a:rPr>
              <a:t>以下。硫酸基团超过</a:t>
            </a:r>
            <a:r>
              <a:rPr lang="en-US" altLang="zh-CN" sz="2000" dirty="0">
                <a:solidFill>
                  <a:srgbClr val="FF0000"/>
                </a:solidFill>
                <a:latin typeface="+mn-ea"/>
                <a:cs typeface="Times New Roman" pitchFamily="18" charset="0"/>
              </a:rPr>
              <a:t>35%</a:t>
            </a:r>
            <a:r>
              <a:rPr lang="zh-CN" altLang="en-US" sz="2000" dirty="0">
                <a:solidFill>
                  <a:srgbClr val="1F1F20"/>
                </a:solidFill>
                <a:latin typeface="+mn-ea"/>
                <a:cs typeface="Times New Roman" pitchFamily="18" charset="0"/>
              </a:rPr>
              <a:t>的海藻多糖，意味着可能有较高的生理活性，超过</a:t>
            </a:r>
            <a:r>
              <a:rPr lang="en-US" altLang="zh-CN" sz="2000" dirty="0">
                <a:solidFill>
                  <a:srgbClr val="FF0000"/>
                </a:solidFill>
                <a:latin typeface="+mn-ea"/>
                <a:cs typeface="Times New Roman" pitchFamily="18" charset="0"/>
              </a:rPr>
              <a:t>40%</a:t>
            </a:r>
            <a:r>
              <a:rPr lang="zh-CN" altLang="en-US" sz="2000" dirty="0">
                <a:solidFill>
                  <a:srgbClr val="1F1F20"/>
                </a:solidFill>
                <a:latin typeface="+mn-ea"/>
                <a:cs typeface="Times New Roman" pitchFamily="18" charset="0"/>
              </a:rPr>
              <a:t>则更为稀缺。</a:t>
            </a:r>
            <a:endParaRPr lang="en-US" altLang="zh-CN" sz="2000" dirty="0">
              <a:solidFill>
                <a:srgbClr val="1F1F20"/>
              </a:solidFill>
              <a:latin typeface="+mn-ea"/>
              <a:cs typeface="Times New Roman" pitchFamily="18" charset="0"/>
            </a:endParaRPr>
          </a:p>
          <a:p>
            <a:pPr indent="407988">
              <a:lnSpc>
                <a:spcPct val="150000"/>
              </a:lnSpc>
              <a:buFont typeface="Arial" charset="0"/>
              <a:buNone/>
            </a:pPr>
            <a:r>
              <a:rPr lang="zh-CN" altLang="en-US" sz="2000" dirty="0">
                <a:solidFill>
                  <a:srgbClr val="1F1F20"/>
                </a:solidFill>
                <a:latin typeface="+mn-ea"/>
                <a:cs typeface="Times New Roman" pitchFamily="18" charset="0"/>
              </a:rPr>
              <a:t> </a:t>
            </a:r>
            <a:r>
              <a:rPr lang="zh-CN" altLang="en-US" sz="2000" dirty="0">
                <a:solidFill>
                  <a:srgbClr val="FF0000"/>
                </a:solidFill>
                <a:latin typeface="+mn-ea"/>
                <a:cs typeface="Times New Roman" pitchFamily="18" charset="0"/>
              </a:rPr>
              <a:t>假设</a:t>
            </a:r>
            <a:r>
              <a:rPr lang="zh-CN" altLang="en-US" sz="2000" dirty="0">
                <a:solidFill>
                  <a:srgbClr val="1F1F20"/>
                </a:solidFill>
                <a:latin typeface="+mn-ea"/>
                <a:cs typeface="Times New Roman" pitchFamily="18" charset="0"/>
              </a:rPr>
              <a:t>研究所</a:t>
            </a:r>
            <a:r>
              <a:rPr lang="en-US" altLang="zh-CN" sz="2000" dirty="0">
                <a:solidFill>
                  <a:srgbClr val="1F1F20"/>
                </a:solidFill>
                <a:latin typeface="+mn-ea"/>
                <a:cs typeface="Times New Roman" pitchFamily="18" charset="0"/>
              </a:rPr>
              <a:t>A</a:t>
            </a:r>
            <a:r>
              <a:rPr lang="zh-CN" altLang="en-US" sz="2000" dirty="0">
                <a:solidFill>
                  <a:srgbClr val="1F1F20"/>
                </a:solidFill>
                <a:latin typeface="+mn-ea"/>
                <a:cs typeface="Times New Roman" pitchFamily="18" charset="0"/>
              </a:rPr>
              <a:t>：</a:t>
            </a:r>
            <a:r>
              <a:rPr lang="en-US" altLang="zh-CN" sz="2000" dirty="0">
                <a:solidFill>
                  <a:srgbClr val="1F1F20"/>
                </a:solidFill>
                <a:latin typeface="+mn-ea"/>
                <a:cs typeface="Times New Roman" pitchFamily="18" charset="0"/>
              </a:rPr>
              <a:t>1.</a:t>
            </a:r>
            <a:r>
              <a:rPr lang="zh-CN" altLang="en-US" sz="2000" dirty="0">
                <a:solidFill>
                  <a:srgbClr val="1F1F20"/>
                </a:solidFill>
                <a:latin typeface="+mn-ea"/>
                <a:cs typeface="Times New Roman" pitchFamily="18" charset="0"/>
              </a:rPr>
              <a:t>在南美洲发现一种海藻，提取的多糖的硫酸基团含量达到</a:t>
            </a:r>
            <a:r>
              <a:rPr lang="en-US" altLang="zh-CN" sz="2000" dirty="0">
                <a:solidFill>
                  <a:srgbClr val="1F1F20"/>
                </a:solidFill>
                <a:latin typeface="+mn-ea"/>
                <a:cs typeface="Times New Roman" pitchFamily="18" charset="0"/>
              </a:rPr>
              <a:t>40%</a:t>
            </a:r>
            <a:r>
              <a:rPr lang="zh-CN" altLang="en-US" sz="2000" dirty="0">
                <a:solidFill>
                  <a:srgbClr val="1F1F20"/>
                </a:solidFill>
                <a:latin typeface="+mn-ea"/>
                <a:cs typeface="Times New Roman" pitchFamily="18" charset="0"/>
              </a:rPr>
              <a:t>；</a:t>
            </a:r>
            <a:r>
              <a:rPr lang="en-US" altLang="zh-CN" sz="2000" dirty="0">
                <a:solidFill>
                  <a:srgbClr val="1F1F20"/>
                </a:solidFill>
                <a:latin typeface="+mn-ea"/>
                <a:cs typeface="Times New Roman" pitchFamily="18" charset="0"/>
              </a:rPr>
              <a:t>2.</a:t>
            </a:r>
            <a:r>
              <a:rPr lang="zh-CN" altLang="en-US" sz="2000" dirty="0">
                <a:solidFill>
                  <a:srgbClr val="1F1F20"/>
                </a:solidFill>
                <a:latin typeface="+mn-ea"/>
                <a:cs typeface="Times New Roman" pitchFamily="18" charset="0"/>
              </a:rPr>
              <a:t>该海藻多糖具有很高的生理活性，具有非常显著的“升白”效果（白细胞数量上升）；</a:t>
            </a:r>
            <a:r>
              <a:rPr lang="en-US" altLang="zh-CN" sz="2000" dirty="0">
                <a:solidFill>
                  <a:srgbClr val="1F1F20"/>
                </a:solidFill>
                <a:latin typeface="+mn-ea"/>
                <a:cs typeface="Times New Roman" pitchFamily="18" charset="0"/>
              </a:rPr>
              <a:t>3.</a:t>
            </a:r>
            <a:r>
              <a:rPr lang="zh-CN" altLang="en-US" sz="2000" dirty="0">
                <a:solidFill>
                  <a:srgbClr val="1F1F20"/>
                </a:solidFill>
                <a:latin typeface="+mn-ea"/>
                <a:cs typeface="Times New Roman" pitchFamily="18" charset="0"/>
              </a:rPr>
              <a:t>该海藻人工养殖技术已经攻克。</a:t>
            </a:r>
            <a:endParaRPr lang="en-US" altLang="zh-CN" sz="2000" dirty="0">
              <a:solidFill>
                <a:srgbClr val="1F1F20"/>
              </a:solidFill>
              <a:latin typeface="+mn-ea"/>
              <a:cs typeface="Times New Roman" pitchFamily="18" charset="0"/>
            </a:endParaRPr>
          </a:p>
          <a:p>
            <a:pPr indent="407988">
              <a:lnSpc>
                <a:spcPct val="150000"/>
              </a:lnSpc>
              <a:buFont typeface="Arial" charset="0"/>
              <a:buNone/>
            </a:pPr>
            <a:r>
              <a:rPr lang="zh-CN" altLang="en-US" sz="2000" b="1" dirty="0" smtClean="0">
                <a:solidFill>
                  <a:srgbClr val="1F1F20"/>
                </a:solidFill>
                <a:latin typeface="+mn-ea"/>
                <a:cs typeface="Times New Roman" pitchFamily="18" charset="0"/>
              </a:rPr>
              <a:t>  </a:t>
            </a:r>
            <a:r>
              <a:rPr lang="zh-CN" altLang="en-US" sz="2000" b="1" dirty="0" smtClean="0">
                <a:solidFill>
                  <a:srgbClr val="FF0000"/>
                </a:solidFill>
                <a:latin typeface="+mn-ea"/>
                <a:cs typeface="Times New Roman" pitchFamily="18" charset="0"/>
              </a:rPr>
              <a:t>项目</a:t>
            </a:r>
            <a:r>
              <a:rPr lang="zh-CN" altLang="en-US" sz="2000" b="1" dirty="0">
                <a:solidFill>
                  <a:srgbClr val="FF0000"/>
                </a:solidFill>
                <a:latin typeface="+mn-ea"/>
                <a:cs typeface="Times New Roman" pitchFamily="18" charset="0"/>
              </a:rPr>
              <a:t>由龙头企业</a:t>
            </a:r>
            <a:r>
              <a:rPr lang="en-US" altLang="zh-CN" sz="2000" dirty="0">
                <a:solidFill>
                  <a:srgbClr val="1F1F20"/>
                </a:solidFill>
                <a:latin typeface="+mn-ea"/>
                <a:cs typeface="Times New Roman" pitchFamily="18" charset="0"/>
              </a:rPr>
              <a:t>A</a:t>
            </a:r>
            <a:r>
              <a:rPr lang="zh-CN" altLang="en-US" sz="2000" dirty="0">
                <a:solidFill>
                  <a:srgbClr val="1F1F20"/>
                </a:solidFill>
                <a:latin typeface="+mn-ea"/>
                <a:cs typeface="Times New Roman" pitchFamily="18" charset="0"/>
              </a:rPr>
              <a:t>牵头实施。</a:t>
            </a:r>
            <a:endParaRPr lang="en-US" altLang="zh-CN" sz="2000" dirty="0">
              <a:solidFill>
                <a:srgbClr val="1F1F20"/>
              </a:solidFill>
              <a:latin typeface="+mn-ea"/>
              <a:cs typeface="Times New Roman" pitchFamily="18" charset="0"/>
            </a:endParaRPr>
          </a:p>
        </p:txBody>
      </p:sp>
      <p:sp>
        <p:nvSpPr>
          <p:cNvPr id="4"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FF0000"/>
                </a:solidFill>
                <a:latin typeface="黑体" pitchFamily="49" charset="-122"/>
                <a:ea typeface="黑体" pitchFamily="49" charset="-122"/>
                <a:cs typeface="Times New Roman" pitchFamily="18" charset="0"/>
              </a:rPr>
              <a:t>产业</a:t>
            </a:r>
            <a:r>
              <a:rPr lang="zh-CN" altLang="en-US" sz="2800" b="1" dirty="0">
                <a:solidFill>
                  <a:srgbClr val="FF0000"/>
                </a:solidFill>
                <a:latin typeface="黑体" pitchFamily="49" charset="-122"/>
                <a:ea typeface="黑体" pitchFamily="49" charset="-122"/>
                <a:cs typeface="Times New Roman" pitchFamily="18" charset="0"/>
              </a:rPr>
              <a:t>链协同</a:t>
            </a:r>
            <a:r>
              <a:rPr lang="zh-CN" altLang="en-US" sz="2800" b="1" dirty="0" smtClean="0">
                <a:solidFill>
                  <a:srgbClr val="FF0000"/>
                </a:solidFill>
                <a:latin typeface="黑体" pitchFamily="49" charset="-122"/>
                <a:ea typeface="黑体" pitchFamily="49" charset="-122"/>
                <a:cs typeface="Times New Roman" pitchFamily="18" charset="0"/>
              </a:rPr>
              <a:t>创新</a:t>
            </a:r>
            <a:r>
              <a:rPr lang="zh-CN" altLang="en-US" sz="2800" b="1" dirty="0" smtClean="0">
                <a:solidFill>
                  <a:srgbClr val="000099"/>
                </a:solidFill>
                <a:latin typeface="黑体" pitchFamily="49" charset="-122"/>
                <a:ea typeface="黑体" pitchFamily="49" charset="-122"/>
                <a:cs typeface="Times New Roman" pitchFamily="18" charset="0"/>
              </a:rPr>
              <a:t>项目案例</a:t>
            </a:r>
            <a:endParaRPr lang="zh-CN" altLang="en-US" sz="2800" b="1" dirty="0">
              <a:solidFill>
                <a:srgbClr val="000099"/>
              </a:solidFill>
              <a:latin typeface="黑体" pitchFamily="49" charset="-122"/>
              <a:ea typeface="黑体" pitchFamily="49" charset="-122"/>
              <a:cs typeface="Times New Roman" pitchFamily="18" charset="0"/>
            </a:endParaRPr>
          </a:p>
        </p:txBody>
      </p:sp>
      <p:sp>
        <p:nvSpPr>
          <p:cNvPr id="5" name="TextBox 4"/>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案例二</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22</a:t>
            </a:fld>
            <a:r>
              <a:rPr lang="en-US" altLang="zh-CN" b="1" dirty="0" smtClean="0"/>
              <a:t>/39</a:t>
            </a:r>
            <a:endParaRPr lang="zh-CN" altLang="en-US" b="1" dirty="0"/>
          </a:p>
        </p:txBody>
      </p:sp>
    </p:spTree>
    <p:extLst>
      <p:ext uri="{BB962C8B-B14F-4D97-AF65-F5344CB8AC3E}">
        <p14:creationId xmlns:p14="http://schemas.microsoft.com/office/powerpoint/2010/main" val="2756575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2"/>
          <p:cNvSpPr>
            <a:spLocks noChangeArrowheads="1"/>
          </p:cNvSpPr>
          <p:nvPr/>
        </p:nvSpPr>
        <p:spPr bwMode="auto">
          <a:xfrm>
            <a:off x="3851920" y="1041906"/>
            <a:ext cx="1114408" cy="4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b="1" dirty="0" smtClean="0">
                <a:latin typeface="幼圆" pitchFamily="49" charset="-122"/>
                <a:ea typeface="幼圆" pitchFamily="49" charset="-122"/>
                <a:cs typeface="Times New Roman" pitchFamily="18" charset="0"/>
              </a:rPr>
              <a:t>项目内容</a:t>
            </a:r>
            <a:endParaRPr lang="en-US" altLang="zh-CN" b="1" dirty="0">
              <a:latin typeface="幼圆" pitchFamily="49" charset="-122"/>
              <a:ea typeface="幼圆" pitchFamily="49" charset="-122"/>
              <a:cs typeface="Times New Roman" pitchFamily="18" charset="0"/>
            </a:endParaRPr>
          </a:p>
        </p:txBody>
      </p:sp>
      <p:pic>
        <p:nvPicPr>
          <p:cNvPr id="43011"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84784"/>
            <a:ext cx="8008658" cy="516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FF0000"/>
                </a:solidFill>
                <a:latin typeface="黑体" pitchFamily="49" charset="-122"/>
                <a:ea typeface="黑体" pitchFamily="49" charset="-122"/>
                <a:cs typeface="Times New Roman" pitchFamily="18" charset="0"/>
              </a:rPr>
              <a:t>产业</a:t>
            </a:r>
            <a:r>
              <a:rPr lang="zh-CN" altLang="en-US" sz="2800" b="1" dirty="0">
                <a:solidFill>
                  <a:srgbClr val="FF0000"/>
                </a:solidFill>
                <a:latin typeface="黑体" pitchFamily="49" charset="-122"/>
                <a:ea typeface="黑体" pitchFamily="49" charset="-122"/>
                <a:cs typeface="Times New Roman" pitchFamily="18" charset="0"/>
              </a:rPr>
              <a:t>链协同</a:t>
            </a:r>
            <a:r>
              <a:rPr lang="zh-CN" altLang="en-US" sz="2800" b="1" dirty="0" smtClean="0">
                <a:solidFill>
                  <a:srgbClr val="FF0000"/>
                </a:solidFill>
                <a:latin typeface="黑体" pitchFamily="49" charset="-122"/>
                <a:ea typeface="黑体" pitchFamily="49" charset="-122"/>
                <a:cs typeface="Times New Roman" pitchFamily="18" charset="0"/>
              </a:rPr>
              <a:t>创新</a:t>
            </a:r>
            <a:r>
              <a:rPr lang="zh-CN" altLang="en-US" sz="2800" b="1" dirty="0" smtClean="0">
                <a:solidFill>
                  <a:srgbClr val="000099"/>
                </a:solidFill>
                <a:latin typeface="黑体" pitchFamily="49" charset="-122"/>
                <a:ea typeface="黑体" pitchFamily="49" charset="-122"/>
                <a:cs typeface="Times New Roman" pitchFamily="18" charset="0"/>
              </a:rPr>
              <a:t>项目案例</a:t>
            </a:r>
            <a:endParaRPr lang="zh-CN" altLang="en-US" sz="2800" b="1" dirty="0">
              <a:solidFill>
                <a:srgbClr val="000099"/>
              </a:solidFill>
              <a:latin typeface="黑体" pitchFamily="49" charset="-122"/>
              <a:ea typeface="黑体" pitchFamily="49" charset="-122"/>
              <a:cs typeface="Times New Roman" pitchFamily="18" charset="0"/>
            </a:endParaRPr>
          </a:p>
        </p:txBody>
      </p:sp>
      <p:sp>
        <p:nvSpPr>
          <p:cNvPr id="5" name="TextBox 4"/>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案例二</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23</a:t>
            </a:fld>
            <a:r>
              <a:rPr lang="en-US" altLang="zh-CN" b="1" dirty="0" smtClean="0"/>
              <a:t>/39</a:t>
            </a:r>
            <a:endParaRPr lang="zh-CN" altLang="en-US" b="1" dirty="0"/>
          </a:p>
        </p:txBody>
      </p:sp>
    </p:spTree>
    <p:extLst>
      <p:ext uri="{BB962C8B-B14F-4D97-AF65-F5344CB8AC3E}">
        <p14:creationId xmlns:p14="http://schemas.microsoft.com/office/powerpoint/2010/main" val="1707420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916832"/>
            <a:ext cx="7300913" cy="3234219"/>
          </a:xfrm>
          <a:prstGeom prst="rect">
            <a:avLst/>
          </a:prstGeom>
        </p:spPr>
        <p:txBody>
          <a:bodyPr>
            <a:spAutoFit/>
          </a:bodyPr>
          <a:lstStyle/>
          <a:p>
            <a:pPr marL="342900" indent="-342900">
              <a:lnSpc>
                <a:spcPts val="3500"/>
              </a:lnSpc>
              <a:buFont typeface="Wingdings" panose="05000000000000000000" pitchFamily="2" charset="2"/>
              <a:buChar char="Ø"/>
              <a:defRPr/>
            </a:pPr>
            <a:r>
              <a:rPr lang="en-US" altLang="zh-CN" sz="2000" b="1" dirty="0" smtClean="0">
                <a:latin typeface="+mn-ea"/>
                <a:cs typeface="Times New Roman" panose="02020603050405020304" pitchFamily="18" charset="0"/>
              </a:rPr>
              <a:t>1+1+N+Z </a:t>
            </a:r>
            <a:r>
              <a:rPr lang="zh-CN" altLang="en-US" sz="2000" b="1" dirty="0">
                <a:latin typeface="+mn-ea"/>
                <a:cs typeface="Times New Roman" panose="02020603050405020304" pitchFamily="18" charset="0"/>
              </a:rPr>
              <a:t>或 </a:t>
            </a:r>
            <a:r>
              <a:rPr lang="en-US" altLang="zh-CN" sz="2000" b="1" dirty="0">
                <a:latin typeface="+mn-ea"/>
                <a:cs typeface="Times New Roman" panose="02020603050405020304" pitchFamily="18" charset="0"/>
              </a:rPr>
              <a:t>1+N+Z </a:t>
            </a:r>
          </a:p>
          <a:p>
            <a:pPr>
              <a:lnSpc>
                <a:spcPts val="3500"/>
              </a:lnSpc>
              <a:defRPr/>
            </a:pPr>
            <a:r>
              <a:rPr lang="en-US" altLang="zh-CN" sz="2000" b="1" dirty="0">
                <a:latin typeface="+mn-ea"/>
                <a:cs typeface="Times New Roman" panose="02020603050405020304" pitchFamily="18" charset="0"/>
              </a:rPr>
              <a:t>   </a:t>
            </a:r>
            <a:r>
              <a:rPr lang="zh-CN" altLang="en-US" sz="2000" b="1" dirty="0">
                <a:solidFill>
                  <a:srgbClr val="FF0000"/>
                </a:solidFill>
                <a:latin typeface="+mn-ea"/>
                <a:cs typeface="Times New Roman" panose="02020603050405020304" pitchFamily="18" charset="0"/>
              </a:rPr>
              <a:t>第一个 </a:t>
            </a:r>
            <a:r>
              <a:rPr lang="en-US" altLang="zh-CN" sz="2000" b="1" dirty="0">
                <a:solidFill>
                  <a:srgbClr val="FF0000"/>
                </a:solidFill>
                <a:latin typeface="+mn-ea"/>
                <a:cs typeface="Times New Roman" panose="02020603050405020304" pitchFamily="18" charset="0"/>
              </a:rPr>
              <a:t>1 </a:t>
            </a:r>
            <a:r>
              <a:rPr lang="zh-CN" altLang="en-US" sz="2000" b="1" dirty="0">
                <a:latin typeface="+mn-ea"/>
                <a:cs typeface="Times New Roman" panose="02020603050405020304" pitchFamily="18" charset="0"/>
              </a:rPr>
              <a:t>为园区、孵化器、众创空间的运营机构</a:t>
            </a:r>
            <a:endParaRPr lang="en-US" altLang="zh-CN" sz="2000" b="1" dirty="0">
              <a:latin typeface="+mn-ea"/>
              <a:cs typeface="Times New Roman" panose="02020603050405020304" pitchFamily="18" charset="0"/>
            </a:endParaRPr>
          </a:p>
          <a:p>
            <a:pPr>
              <a:lnSpc>
                <a:spcPts val="3500"/>
              </a:lnSpc>
              <a:defRPr/>
            </a:pPr>
            <a:r>
              <a:rPr lang="en-US" altLang="zh-CN" sz="2000" b="1" dirty="0">
                <a:solidFill>
                  <a:srgbClr val="FF0000"/>
                </a:solidFill>
                <a:latin typeface="+mn-ea"/>
                <a:cs typeface="Times New Roman" panose="02020603050405020304" pitchFamily="18" charset="0"/>
              </a:rPr>
              <a:t>   </a:t>
            </a:r>
            <a:r>
              <a:rPr lang="zh-CN" altLang="en-US" sz="2000" b="1" dirty="0">
                <a:solidFill>
                  <a:srgbClr val="FF0000"/>
                </a:solidFill>
                <a:latin typeface="+mn-ea"/>
                <a:cs typeface="Times New Roman" panose="02020603050405020304" pitchFamily="18" charset="0"/>
              </a:rPr>
              <a:t>第二个 </a:t>
            </a:r>
            <a:r>
              <a:rPr lang="en-US" altLang="zh-CN" sz="2000" b="1" dirty="0">
                <a:solidFill>
                  <a:srgbClr val="FF0000"/>
                </a:solidFill>
                <a:latin typeface="+mn-ea"/>
                <a:cs typeface="Times New Roman" panose="02020603050405020304" pitchFamily="18" charset="0"/>
              </a:rPr>
              <a:t>1 </a:t>
            </a:r>
            <a:r>
              <a:rPr lang="zh-CN" altLang="en-US" sz="2000" b="1" dirty="0">
                <a:latin typeface="+mn-ea"/>
                <a:cs typeface="Times New Roman" panose="02020603050405020304" pitchFamily="18" charset="0"/>
              </a:rPr>
              <a:t>为行业龙头企业</a:t>
            </a:r>
            <a:endParaRPr lang="en-US" altLang="zh-CN" sz="2000" b="1" dirty="0">
              <a:latin typeface="+mn-ea"/>
              <a:cs typeface="Times New Roman" panose="02020603050405020304" pitchFamily="18" charset="0"/>
            </a:endParaRPr>
          </a:p>
          <a:p>
            <a:pPr>
              <a:lnSpc>
                <a:spcPts val="3500"/>
              </a:lnSpc>
              <a:defRPr/>
            </a:pPr>
            <a:r>
              <a:rPr lang="en-US" altLang="zh-CN" sz="2000" b="1" dirty="0">
                <a:latin typeface="+mn-ea"/>
                <a:cs typeface="Times New Roman" panose="02020603050405020304" pitchFamily="18" charset="0"/>
              </a:rPr>
              <a:t>   </a:t>
            </a:r>
            <a:r>
              <a:rPr lang="en-US" altLang="zh-CN" sz="2000" b="1" dirty="0">
                <a:solidFill>
                  <a:srgbClr val="FF0000"/>
                </a:solidFill>
                <a:latin typeface="+mn-ea"/>
                <a:cs typeface="Times New Roman" panose="02020603050405020304" pitchFamily="18" charset="0"/>
              </a:rPr>
              <a:t>N </a:t>
            </a:r>
            <a:r>
              <a:rPr lang="zh-CN" altLang="en-US" sz="2000" b="1" dirty="0">
                <a:latin typeface="+mn-ea"/>
                <a:cs typeface="Times New Roman" panose="02020603050405020304" pitchFamily="18" charset="0"/>
              </a:rPr>
              <a:t>为入驻园区或者孵化器或者众创空间的企业，以及临近的高校、科研院所</a:t>
            </a:r>
            <a:endParaRPr lang="en-US" altLang="zh-CN" sz="2000" b="1" dirty="0">
              <a:latin typeface="+mn-ea"/>
              <a:cs typeface="Times New Roman" panose="02020603050405020304" pitchFamily="18" charset="0"/>
            </a:endParaRPr>
          </a:p>
          <a:p>
            <a:pPr>
              <a:lnSpc>
                <a:spcPts val="3500"/>
              </a:lnSpc>
              <a:defRPr/>
            </a:pPr>
            <a:r>
              <a:rPr lang="en-US" altLang="zh-CN" sz="2000" dirty="0">
                <a:latin typeface="+mn-ea"/>
                <a:cs typeface="Times New Roman" panose="02020603050405020304" pitchFamily="18" charset="0"/>
              </a:rPr>
              <a:t>   </a:t>
            </a:r>
            <a:r>
              <a:rPr lang="en-US" altLang="zh-CN" sz="2000" dirty="0">
                <a:solidFill>
                  <a:srgbClr val="FF0000"/>
                </a:solidFill>
                <a:latin typeface="+mn-ea"/>
                <a:cs typeface="Times New Roman" panose="02020603050405020304" pitchFamily="18" charset="0"/>
              </a:rPr>
              <a:t>Z </a:t>
            </a:r>
            <a:r>
              <a:rPr lang="zh-CN" altLang="en-US" sz="2000" dirty="0">
                <a:solidFill>
                  <a:srgbClr val="FF0000"/>
                </a:solidFill>
                <a:latin typeface="+mn-ea"/>
                <a:cs typeface="Times New Roman" panose="02020603050405020304" pitchFamily="18" charset="0"/>
              </a:rPr>
              <a:t>为政府</a:t>
            </a:r>
            <a:endParaRPr lang="en-US" altLang="zh-CN" sz="2000" dirty="0">
              <a:solidFill>
                <a:srgbClr val="FF0000"/>
              </a:solidFill>
              <a:latin typeface="+mn-ea"/>
              <a:cs typeface="Times New Roman" panose="02020603050405020304" pitchFamily="18" charset="0"/>
            </a:endParaRPr>
          </a:p>
          <a:p>
            <a:pPr>
              <a:lnSpc>
                <a:spcPts val="3500"/>
              </a:lnSpc>
              <a:defRPr/>
            </a:pPr>
            <a:r>
              <a:rPr lang="en-US" altLang="zh-CN" sz="2000" b="1" dirty="0">
                <a:latin typeface="+mn-ea"/>
                <a:cs typeface="Times New Roman" panose="02020603050405020304" pitchFamily="18" charset="0"/>
              </a:rPr>
              <a:t>   </a:t>
            </a:r>
            <a:r>
              <a:rPr lang="zh-CN" altLang="en-US" sz="2000" b="1" dirty="0">
                <a:latin typeface="+mn-ea"/>
                <a:cs typeface="Times New Roman" panose="02020603050405020304" pitchFamily="18" charset="0"/>
              </a:rPr>
              <a:t>综合型和专业型均可</a:t>
            </a:r>
            <a:endParaRPr lang="en-US" altLang="zh-CN" sz="2000" b="1" dirty="0">
              <a:latin typeface="+mn-ea"/>
              <a:cs typeface="Times New Roman" panose="02020603050405020304" pitchFamily="18" charset="0"/>
            </a:endParaRPr>
          </a:p>
        </p:txBody>
      </p:sp>
      <p:sp>
        <p:nvSpPr>
          <p:cNvPr id="4" name="矩形 3"/>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a:solidFill>
                  <a:srgbClr val="000099"/>
                </a:solidFill>
                <a:latin typeface="黑体" pitchFamily="49" charset="-122"/>
                <a:ea typeface="黑体" pitchFamily="49" charset="-122"/>
                <a:cs typeface="Times New Roman" pitchFamily="18" charset="0"/>
              </a:rPr>
              <a:t>三</a:t>
            </a:r>
            <a:r>
              <a:rPr lang="zh-CN" altLang="en-US" sz="2800" b="1" dirty="0" smtClean="0">
                <a:solidFill>
                  <a:srgbClr val="000099"/>
                </a:solidFill>
                <a:latin typeface="黑体" pitchFamily="49" charset="-122"/>
                <a:ea typeface="黑体" pitchFamily="49" charset="-122"/>
                <a:cs typeface="Times New Roman" pitchFamily="18" charset="0"/>
              </a:rPr>
              <a:t>、“十三五”区域示范主要支持项目类别和形式</a:t>
            </a:r>
          </a:p>
        </p:txBody>
      </p:sp>
      <p:sp>
        <p:nvSpPr>
          <p:cNvPr id="5" name="TextBox 4"/>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产业孵化聚集创新的模式</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24</a:t>
            </a:fld>
            <a:r>
              <a:rPr lang="en-US" altLang="zh-CN" b="1" dirty="0" smtClean="0"/>
              <a:t>/39</a:t>
            </a:r>
            <a:endParaRPr lang="zh-CN" altLang="en-US" b="1" dirty="0"/>
          </a:p>
        </p:txBody>
      </p:sp>
    </p:spTree>
    <p:extLst>
      <p:ext uri="{BB962C8B-B14F-4D97-AF65-F5344CB8AC3E}">
        <p14:creationId xmlns:p14="http://schemas.microsoft.com/office/powerpoint/2010/main" val="22475835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163119" y="1279683"/>
            <a:ext cx="9075737" cy="1249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spAutoFit/>
          </a:bodyPr>
          <a:lstStyle/>
          <a:p>
            <a:pPr indent="407988">
              <a:lnSpc>
                <a:spcPts val="3000"/>
              </a:lnSpc>
              <a:buFont typeface="Arial" charset="0"/>
              <a:buNone/>
            </a:pPr>
            <a:r>
              <a:rPr lang="zh-CN" altLang="en-US" sz="2000" b="1" dirty="0" smtClean="0">
                <a:latin typeface="幼圆" pitchFamily="49" charset="-122"/>
                <a:ea typeface="幼圆" pitchFamily="49" charset="-122"/>
                <a:cs typeface="Times New Roman" pitchFamily="18" charset="0"/>
              </a:rPr>
              <a:t>（</a:t>
            </a:r>
            <a:r>
              <a:rPr lang="en-US" altLang="zh-CN" sz="2000" b="1" dirty="0">
                <a:latin typeface="幼圆" pitchFamily="49" charset="-122"/>
                <a:ea typeface="幼圆" pitchFamily="49" charset="-122"/>
                <a:cs typeface="Times New Roman" pitchFamily="18" charset="0"/>
              </a:rPr>
              <a:t>1</a:t>
            </a:r>
            <a:r>
              <a:rPr lang="zh-CN" altLang="en-US" sz="2000" b="1" dirty="0">
                <a:latin typeface="幼圆" pitchFamily="49" charset="-122"/>
                <a:ea typeface="幼圆" pitchFamily="49" charset="-122"/>
                <a:cs typeface="Times New Roman" pitchFamily="18" charset="0"/>
              </a:rPr>
              <a:t>）项目名称：</a:t>
            </a:r>
            <a:r>
              <a:rPr lang="en-US" altLang="zh-CN" sz="2000" b="1" dirty="0">
                <a:latin typeface="幼圆" pitchFamily="49" charset="-122"/>
                <a:ea typeface="幼圆" pitchFamily="49" charset="-122"/>
                <a:cs typeface="Times New Roman" pitchFamily="18" charset="0"/>
              </a:rPr>
              <a:t>xx</a:t>
            </a:r>
            <a:r>
              <a:rPr lang="zh-CN" altLang="en-US" sz="2000" b="1" dirty="0">
                <a:latin typeface="幼圆" pitchFamily="49" charset="-122"/>
                <a:ea typeface="幼圆" pitchFamily="49" charset="-122"/>
                <a:cs typeface="Times New Roman" pitchFamily="18" charset="0"/>
              </a:rPr>
              <a:t>市</a:t>
            </a:r>
            <a:r>
              <a:rPr lang="zh-CN" altLang="en-US" sz="2000" b="1" dirty="0">
                <a:solidFill>
                  <a:srgbClr val="FF0000"/>
                </a:solidFill>
                <a:latin typeface="幼圆" pitchFamily="49" charset="-122"/>
                <a:ea typeface="幼圆" pitchFamily="49" charset="-122"/>
                <a:cs typeface="Times New Roman" pitchFamily="18" charset="0"/>
              </a:rPr>
              <a:t>海洋生物制品产业孵化聚集</a:t>
            </a:r>
            <a:r>
              <a:rPr lang="zh-CN" altLang="en-US" sz="2000" b="1" dirty="0">
                <a:latin typeface="幼圆" pitchFamily="49" charset="-122"/>
                <a:ea typeface="幼圆" pitchFamily="49" charset="-122"/>
                <a:cs typeface="Times New Roman" pitchFamily="18" charset="0"/>
              </a:rPr>
              <a:t>创新与示范</a:t>
            </a:r>
            <a:endParaRPr lang="en-US" altLang="zh-CN" sz="2000" b="1" dirty="0">
              <a:latin typeface="幼圆" pitchFamily="49" charset="-122"/>
              <a:ea typeface="幼圆" pitchFamily="49" charset="-122"/>
              <a:cs typeface="Times New Roman" pitchFamily="18" charset="0"/>
            </a:endParaRPr>
          </a:p>
          <a:p>
            <a:pPr indent="407988">
              <a:lnSpc>
                <a:spcPts val="3000"/>
              </a:lnSpc>
              <a:buFont typeface="Arial" charset="0"/>
              <a:buNone/>
            </a:pPr>
            <a:r>
              <a:rPr lang="zh-CN" altLang="en-US" sz="2000" b="1" dirty="0">
                <a:latin typeface="幼圆" pitchFamily="49" charset="-122"/>
                <a:ea typeface="幼圆" pitchFamily="49" charset="-122"/>
                <a:cs typeface="Times New Roman" pitchFamily="18" charset="0"/>
              </a:rPr>
              <a:t>（</a:t>
            </a:r>
            <a:r>
              <a:rPr lang="en-US" altLang="zh-CN" sz="2000" b="1" dirty="0">
                <a:latin typeface="幼圆" pitchFamily="49" charset="-122"/>
                <a:ea typeface="幼圆" pitchFamily="49" charset="-122"/>
                <a:cs typeface="Times New Roman" pitchFamily="18" charset="0"/>
              </a:rPr>
              <a:t>2</a:t>
            </a:r>
            <a:r>
              <a:rPr lang="zh-CN" altLang="en-US" sz="2000" b="1" dirty="0">
                <a:latin typeface="幼圆" pitchFamily="49" charset="-122"/>
                <a:ea typeface="幼圆" pitchFamily="49" charset="-122"/>
                <a:cs typeface="Times New Roman" pitchFamily="18" charset="0"/>
              </a:rPr>
              <a:t>）项目内容：</a:t>
            </a:r>
            <a:endParaRPr lang="en-US" altLang="zh-CN" sz="2000" b="1" dirty="0">
              <a:latin typeface="幼圆" pitchFamily="49" charset="-122"/>
              <a:ea typeface="幼圆" pitchFamily="49" charset="-122"/>
              <a:cs typeface="Times New Roman" pitchFamily="18" charset="0"/>
            </a:endParaRPr>
          </a:p>
          <a:p>
            <a:pPr indent="407988">
              <a:lnSpc>
                <a:spcPts val="3000"/>
              </a:lnSpc>
              <a:buFont typeface="Arial" charset="0"/>
              <a:buNone/>
            </a:pPr>
            <a:r>
              <a:rPr lang="en-US" altLang="zh-CN" sz="2000" dirty="0">
                <a:ea typeface="幼圆" pitchFamily="49" charset="-122"/>
                <a:cs typeface="Times New Roman" pitchFamily="18" charset="0"/>
              </a:rPr>
              <a:t> </a:t>
            </a:r>
            <a:endParaRPr lang="en-US" altLang="zh-CN" sz="2000" b="1" dirty="0">
              <a:latin typeface="幼圆" pitchFamily="49" charset="-122"/>
              <a:ea typeface="幼圆" pitchFamily="49" charset="-122"/>
              <a:cs typeface="Times New Roman" pitchFamily="18" charset="0"/>
            </a:endParaRPr>
          </a:p>
        </p:txBody>
      </p:sp>
      <p:pic>
        <p:nvPicPr>
          <p:cNvPr id="45060"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9792" y="2204864"/>
            <a:ext cx="8410680" cy="42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FF0000"/>
                </a:solidFill>
                <a:latin typeface="黑体" pitchFamily="49" charset="-122"/>
                <a:ea typeface="黑体" pitchFamily="49" charset="-122"/>
                <a:cs typeface="Times New Roman" pitchFamily="18" charset="0"/>
              </a:rPr>
              <a:t>产业孵化聚集</a:t>
            </a:r>
            <a:r>
              <a:rPr lang="zh-CN" altLang="en-US" sz="2800" b="1" dirty="0" smtClean="0">
                <a:solidFill>
                  <a:srgbClr val="000099"/>
                </a:solidFill>
                <a:latin typeface="黑体" pitchFamily="49" charset="-122"/>
                <a:ea typeface="黑体" pitchFamily="49" charset="-122"/>
                <a:cs typeface="Times New Roman" pitchFamily="18" charset="0"/>
              </a:rPr>
              <a:t>创新项目案例</a:t>
            </a:r>
            <a:endParaRPr lang="zh-CN" altLang="en-US" sz="2800" b="1" dirty="0">
              <a:solidFill>
                <a:srgbClr val="000099"/>
              </a:solidFill>
              <a:latin typeface="黑体" pitchFamily="49" charset="-122"/>
              <a:ea typeface="黑体" pitchFamily="49" charset="-122"/>
              <a:cs typeface="Times New Roman" pitchFamily="18" charset="0"/>
            </a:endParaRPr>
          </a:p>
        </p:txBody>
      </p:sp>
      <p:sp>
        <p:nvSpPr>
          <p:cNvPr id="8" name="TextBox 7"/>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案例一</a:t>
            </a:r>
          </a:p>
        </p:txBody>
      </p:sp>
      <p:sp>
        <p:nvSpPr>
          <p:cNvPr id="10"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25</a:t>
            </a:fld>
            <a:r>
              <a:rPr lang="en-US" altLang="zh-CN" b="1" dirty="0" smtClean="0"/>
              <a:t>/39</a:t>
            </a:r>
            <a:endParaRPr lang="zh-CN" altLang="en-US" b="1" dirty="0"/>
          </a:p>
        </p:txBody>
      </p:sp>
    </p:spTree>
    <p:extLst>
      <p:ext uri="{BB962C8B-B14F-4D97-AF65-F5344CB8AC3E}">
        <p14:creationId xmlns:p14="http://schemas.microsoft.com/office/powerpoint/2010/main" val="1506012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
          <p:cNvSpPr>
            <a:spLocks noChangeArrowheads="1"/>
          </p:cNvSpPr>
          <p:nvPr/>
        </p:nvSpPr>
        <p:spPr bwMode="auto">
          <a:xfrm>
            <a:off x="327025" y="1458335"/>
            <a:ext cx="8388350" cy="394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spAutoFit/>
          </a:bodyPr>
          <a:lstStyle/>
          <a:p>
            <a:pPr indent="407988">
              <a:lnSpc>
                <a:spcPts val="3000"/>
              </a:lnSpc>
              <a:buFont typeface="Arial" charset="0"/>
              <a:buNone/>
            </a:pPr>
            <a:r>
              <a:rPr lang="zh-CN" altLang="en-US" sz="2000" dirty="0">
                <a:latin typeface="+mn-ea"/>
                <a:cs typeface="Times New Roman" pitchFamily="18" charset="0"/>
              </a:rPr>
              <a:t> </a:t>
            </a:r>
            <a:r>
              <a:rPr lang="en-US" altLang="zh-CN" sz="2000" dirty="0" smtClean="0">
                <a:latin typeface="+mn-ea"/>
                <a:cs typeface="Times New Roman" pitchFamily="18" charset="0"/>
              </a:rPr>
              <a:t> </a:t>
            </a:r>
            <a:r>
              <a:rPr lang="en-US" altLang="zh-CN" sz="2000" dirty="0">
                <a:latin typeface="+mn-ea"/>
                <a:cs typeface="Times New Roman" pitchFamily="18" charset="0"/>
              </a:rPr>
              <a:t>A</a:t>
            </a:r>
            <a:r>
              <a:rPr lang="zh-CN" altLang="en-US" sz="2000" dirty="0">
                <a:latin typeface="+mn-ea"/>
                <a:cs typeface="Times New Roman" pitchFamily="18" charset="0"/>
              </a:rPr>
              <a:t>公司是一家生产医疗器械的公司，有</a:t>
            </a:r>
            <a:r>
              <a:rPr lang="en-US" altLang="zh-CN" sz="2000" dirty="0">
                <a:latin typeface="+mn-ea"/>
                <a:cs typeface="Times New Roman" pitchFamily="18" charset="0"/>
              </a:rPr>
              <a:t>200</a:t>
            </a:r>
            <a:r>
              <a:rPr lang="zh-CN" altLang="en-US" sz="2000" dirty="0">
                <a:latin typeface="+mn-ea"/>
                <a:cs typeface="Times New Roman" pitchFamily="18" charset="0"/>
              </a:rPr>
              <a:t>多个产品，在全国有上百人的销售队伍，主要面向全国医院。</a:t>
            </a:r>
            <a:endParaRPr lang="en-US" altLang="zh-CN" sz="2000" dirty="0">
              <a:latin typeface="+mn-ea"/>
              <a:cs typeface="Times New Roman" pitchFamily="18" charset="0"/>
            </a:endParaRPr>
          </a:p>
          <a:p>
            <a:pPr indent="407988">
              <a:lnSpc>
                <a:spcPts val="3000"/>
              </a:lnSpc>
              <a:buFont typeface="Arial" charset="0"/>
              <a:buNone/>
            </a:pPr>
            <a:r>
              <a:rPr lang="zh-CN" altLang="en-US" sz="2000" dirty="0">
                <a:latin typeface="+mn-ea"/>
                <a:cs typeface="Times New Roman" pitchFamily="18" charset="0"/>
              </a:rPr>
              <a:t> 在医疗器械领域产品需求和技术呈多样性，许多科技人员手头有好的技术，但是一些条件限制无法转化生产。</a:t>
            </a:r>
            <a:endParaRPr lang="en-US" altLang="zh-CN" sz="2000" dirty="0">
              <a:latin typeface="+mn-ea"/>
              <a:cs typeface="Times New Roman" pitchFamily="18" charset="0"/>
            </a:endParaRPr>
          </a:p>
          <a:p>
            <a:pPr indent="407988">
              <a:lnSpc>
                <a:spcPts val="3000"/>
              </a:lnSpc>
              <a:buFont typeface="Arial" charset="0"/>
              <a:buNone/>
            </a:pPr>
            <a:r>
              <a:rPr lang="en-US" altLang="zh-CN" sz="2000" dirty="0">
                <a:latin typeface="+mn-ea"/>
                <a:cs typeface="Times New Roman" pitchFamily="18" charset="0"/>
              </a:rPr>
              <a:t> A</a:t>
            </a:r>
            <a:r>
              <a:rPr lang="zh-CN" altLang="en-US" sz="2000" dirty="0">
                <a:latin typeface="+mn-ea"/>
                <a:cs typeface="Times New Roman" pitchFamily="18" charset="0"/>
              </a:rPr>
              <a:t>公司利用自己的一块空地，盖起一栋楼作为孵化器，吸引</a:t>
            </a:r>
            <a:r>
              <a:rPr lang="en-US" altLang="zh-CN" sz="2000" dirty="0">
                <a:latin typeface="+mn-ea"/>
                <a:cs typeface="Times New Roman" pitchFamily="18" charset="0"/>
              </a:rPr>
              <a:t>20</a:t>
            </a:r>
            <a:r>
              <a:rPr lang="zh-CN" altLang="en-US" sz="2000" dirty="0">
                <a:latin typeface="+mn-ea"/>
                <a:cs typeface="Times New Roman" pitchFamily="18" charset="0"/>
              </a:rPr>
              <a:t>多个科研人员入驻办企业。对通过</a:t>
            </a:r>
            <a:r>
              <a:rPr lang="en-US" altLang="zh-CN" sz="2000" dirty="0">
                <a:latin typeface="+mn-ea"/>
                <a:cs typeface="Times New Roman" pitchFamily="18" charset="0"/>
              </a:rPr>
              <a:t>A</a:t>
            </a:r>
            <a:r>
              <a:rPr lang="zh-CN" altLang="en-US" sz="2000" dirty="0">
                <a:latin typeface="+mn-ea"/>
                <a:cs typeface="Times New Roman" pitchFamily="18" charset="0"/>
              </a:rPr>
              <a:t>公司评审的项目，给予天使轮投资；提供公司的硬件平台开放给入驻企业进行技术和产品熟化；对创业企业的产品提供</a:t>
            </a:r>
            <a:r>
              <a:rPr lang="en-US" altLang="zh-CN" sz="2000" dirty="0">
                <a:latin typeface="+mn-ea"/>
                <a:cs typeface="Times New Roman" pitchFamily="18" charset="0"/>
              </a:rPr>
              <a:t>A</a:t>
            </a:r>
            <a:r>
              <a:rPr lang="zh-CN" altLang="en-US" sz="2000" dirty="0">
                <a:latin typeface="+mn-ea"/>
                <a:cs typeface="Times New Roman" pitchFamily="18" charset="0"/>
              </a:rPr>
              <a:t>公司的销售渠道。</a:t>
            </a:r>
            <a:endParaRPr lang="en-US" altLang="zh-CN" sz="2000" dirty="0">
              <a:latin typeface="+mn-ea"/>
              <a:cs typeface="Times New Roman" pitchFamily="18" charset="0"/>
            </a:endParaRPr>
          </a:p>
          <a:p>
            <a:pPr indent="407988">
              <a:lnSpc>
                <a:spcPts val="3000"/>
              </a:lnSpc>
              <a:buFont typeface="Arial" charset="0"/>
              <a:buNone/>
            </a:pPr>
            <a:r>
              <a:rPr lang="zh-CN" altLang="en-US" sz="2000" dirty="0">
                <a:latin typeface="+mn-ea"/>
                <a:cs typeface="Times New Roman" pitchFamily="18" charset="0"/>
              </a:rPr>
              <a:t>以</a:t>
            </a:r>
            <a:r>
              <a:rPr lang="zh-CN" altLang="en-US" sz="2000" b="1" dirty="0">
                <a:solidFill>
                  <a:srgbClr val="FF0000"/>
                </a:solidFill>
                <a:latin typeface="+mn-ea"/>
                <a:cs typeface="Times New Roman" pitchFamily="18" charset="0"/>
              </a:rPr>
              <a:t>创投、技术平台和销售渠道</a:t>
            </a:r>
            <a:r>
              <a:rPr lang="zh-CN" altLang="en-US" sz="2000" dirty="0">
                <a:latin typeface="+mn-ea"/>
                <a:cs typeface="Times New Roman" pitchFamily="18" charset="0"/>
              </a:rPr>
              <a:t>为纽带，一个良性发展的产业孵化聚集很快形成，发展后劲看好</a:t>
            </a:r>
            <a:r>
              <a:rPr lang="zh-CN" altLang="en-US" sz="2000" b="1" dirty="0">
                <a:latin typeface="+mn-ea"/>
                <a:cs typeface="Times New Roman" pitchFamily="18" charset="0"/>
              </a:rPr>
              <a:t>。</a:t>
            </a:r>
            <a:endParaRPr lang="en-US" altLang="zh-CN" sz="2000" b="1" dirty="0">
              <a:latin typeface="+mn-ea"/>
              <a:cs typeface="Times New Roman" pitchFamily="18" charset="0"/>
            </a:endParaRPr>
          </a:p>
        </p:txBody>
      </p:sp>
      <p:sp>
        <p:nvSpPr>
          <p:cNvPr id="4" name="矩形 2"/>
          <p:cNvSpPr>
            <a:spLocks noChangeArrowheads="1"/>
          </p:cNvSpPr>
          <p:nvPr/>
        </p:nvSpPr>
        <p:spPr bwMode="auto">
          <a:xfrm>
            <a:off x="0" y="235039"/>
            <a:ext cx="9275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07988" algn="ctr">
              <a:buFont typeface="Arial" charset="0"/>
              <a:buNone/>
            </a:pPr>
            <a:r>
              <a:rPr lang="zh-CN" altLang="en-US" sz="2800" b="1" dirty="0" smtClean="0">
                <a:solidFill>
                  <a:srgbClr val="FF0000"/>
                </a:solidFill>
                <a:latin typeface="黑体" pitchFamily="49" charset="-122"/>
                <a:ea typeface="黑体" pitchFamily="49" charset="-122"/>
                <a:cs typeface="Times New Roman" pitchFamily="18" charset="0"/>
              </a:rPr>
              <a:t>产业孵化聚集创新</a:t>
            </a:r>
            <a:r>
              <a:rPr lang="zh-CN" altLang="en-US" sz="2800" b="1" dirty="0" smtClean="0">
                <a:solidFill>
                  <a:srgbClr val="000099"/>
                </a:solidFill>
                <a:latin typeface="黑体" pitchFamily="49" charset="-122"/>
                <a:ea typeface="黑体" pitchFamily="49" charset="-122"/>
                <a:cs typeface="Times New Roman" pitchFamily="18" charset="0"/>
              </a:rPr>
              <a:t>项目案例</a:t>
            </a:r>
          </a:p>
        </p:txBody>
      </p:sp>
      <p:sp>
        <p:nvSpPr>
          <p:cNvPr id="5" name="TextBox 4"/>
          <p:cNvSpPr txBox="1"/>
          <p:nvPr/>
        </p:nvSpPr>
        <p:spPr>
          <a:xfrm>
            <a:off x="179512" y="683404"/>
            <a:ext cx="4824536" cy="369332"/>
          </a:xfrm>
          <a:prstGeom prst="rect">
            <a:avLst/>
          </a:prstGeom>
          <a:noFill/>
        </p:spPr>
        <p:txBody>
          <a:bodyPr wrap="square" rtlCol="0">
            <a:spAutoFit/>
          </a:bodyPr>
          <a:lstStyle/>
          <a:p>
            <a:r>
              <a:rPr lang="zh-CN" altLang="en-US" b="1" dirty="0" smtClean="0">
                <a:solidFill>
                  <a:srgbClr val="7030A0"/>
                </a:solidFill>
                <a:latin typeface="黑体" pitchFamily="49" charset="-122"/>
                <a:ea typeface="黑体" pitchFamily="49" charset="-122"/>
                <a:cs typeface="Times New Roman" pitchFamily="18" charset="0"/>
              </a:rPr>
              <a:t>案例二</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26</a:t>
            </a:fld>
            <a:r>
              <a:rPr lang="en-US" altLang="zh-CN" b="1" dirty="0" smtClean="0"/>
              <a:t>/39</a:t>
            </a:r>
            <a:endParaRPr lang="zh-CN" altLang="en-US" b="1" dirty="0"/>
          </a:p>
        </p:txBody>
      </p:sp>
    </p:spTree>
    <p:extLst>
      <p:ext uri="{BB962C8B-B14F-4D97-AF65-F5344CB8AC3E}">
        <p14:creationId xmlns:p14="http://schemas.microsoft.com/office/powerpoint/2010/main" val="7931296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1019447" y="1488976"/>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rgbClr val="000099"/>
                </a:solidFill>
                <a:latin typeface="黑体" pitchFamily="49" charset="-122"/>
                <a:ea typeface="黑体" pitchFamily="49" charset="-122"/>
                <a:cs typeface="Times New Roman" pitchFamily="18" charset="0"/>
              </a:rPr>
              <a:t> </a:t>
            </a:r>
            <a:endParaRPr lang="zh-CN" altLang="en-US" sz="2400" b="1" dirty="0">
              <a:solidFill>
                <a:srgbClr val="000099"/>
              </a:solidFill>
              <a:latin typeface="黑体" pitchFamily="49" charset="-122"/>
              <a:ea typeface="黑体" pitchFamily="49" charset="-122"/>
              <a:cs typeface="Times New Roman" pitchFamily="18" charset="0"/>
            </a:endParaRPr>
          </a:p>
        </p:txBody>
      </p:sp>
      <p:grpSp>
        <p:nvGrpSpPr>
          <p:cNvPr id="48131" name="组合 7"/>
          <p:cNvGrpSpPr>
            <a:grpSpLocks/>
          </p:cNvGrpSpPr>
          <p:nvPr/>
        </p:nvGrpSpPr>
        <p:grpSpPr bwMode="auto">
          <a:xfrm>
            <a:off x="5855543" y="4797003"/>
            <a:ext cx="2028825" cy="1508125"/>
            <a:chOff x="2721768" y="2712482"/>
            <a:chExt cx="2028170" cy="1508034"/>
          </a:xfrm>
        </p:grpSpPr>
        <p:sp>
          <p:nvSpPr>
            <p:cNvPr id="48148" name="MH_SubTitle_1"/>
            <p:cNvSpPr>
              <a:spLocks noChangeArrowheads="1"/>
            </p:cNvSpPr>
            <p:nvPr/>
          </p:nvSpPr>
          <p:spPr bwMode="auto">
            <a:xfrm>
              <a:off x="2721768" y="2712482"/>
              <a:ext cx="2012157" cy="1305002"/>
            </a:xfrm>
            <a:prstGeom prst="roundRect">
              <a:avLst>
                <a:gd name="adj" fmla="val 21111"/>
              </a:avLst>
            </a:prstGeom>
            <a:solidFill>
              <a:srgbClr val="F5C01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hangingPunct="1">
                <a:buFont typeface="Arial" charset="0"/>
                <a:buNone/>
              </a:pPr>
              <a:endParaRPr lang="zh-CN" altLang="en-US" b="1">
                <a:solidFill>
                  <a:srgbClr val="FFFFFF"/>
                </a:solidFill>
                <a:ea typeface="微软雅黑" pitchFamily="34" charset="-122"/>
              </a:endParaRPr>
            </a:p>
          </p:txBody>
        </p:sp>
        <p:sp>
          <p:nvSpPr>
            <p:cNvPr id="48149" name="矩形 3"/>
            <p:cNvSpPr>
              <a:spLocks noChangeArrowheads="1"/>
            </p:cNvSpPr>
            <p:nvPr/>
          </p:nvSpPr>
          <p:spPr bwMode="auto">
            <a:xfrm>
              <a:off x="2721768" y="2927778"/>
              <a:ext cx="2028170" cy="129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zh-CN" altLang="en-US" b="1"/>
                <a:t>考核检查</a:t>
              </a:r>
              <a:endParaRPr lang="en-US" altLang="zh-CN" b="1"/>
            </a:p>
            <a:p>
              <a:pPr algn="ctr" eaLnBrk="1" hangingPunct="1">
                <a:buFont typeface="Arial" charset="0"/>
                <a:buNone/>
              </a:pPr>
              <a:r>
                <a:rPr lang="zh-CN" altLang="en-US" sz="1400" b="1"/>
                <a:t>年度考核和总考核相结合，未通过考核的城市，取消示范资格</a:t>
              </a:r>
              <a:endParaRPr lang="en-US" altLang="zh-CN" b="1">
                <a:latin typeface="Calibri" pitchFamily="34" charset="0"/>
                <a:cs typeface="Times New Roman" pitchFamily="18" charset="0"/>
              </a:endParaRPr>
            </a:p>
            <a:p>
              <a:pPr eaLnBrk="1" hangingPunct="1">
                <a:buFont typeface="Arial" charset="0"/>
                <a:buNone/>
              </a:pPr>
              <a:endParaRPr lang="zh-CN" altLang="en-US" b="1"/>
            </a:p>
          </p:txBody>
        </p:sp>
      </p:grpSp>
      <p:sp>
        <p:nvSpPr>
          <p:cNvPr id="48132" name="MH_SubTitle_2"/>
          <p:cNvSpPr>
            <a:spLocks noChangeArrowheads="1"/>
          </p:cNvSpPr>
          <p:nvPr/>
        </p:nvSpPr>
        <p:spPr bwMode="auto">
          <a:xfrm>
            <a:off x="3398093" y="1772816"/>
            <a:ext cx="1947862" cy="1317625"/>
          </a:xfrm>
          <a:prstGeom prst="roundRect">
            <a:avLst>
              <a:gd name="adj" fmla="val 21111"/>
            </a:avLst>
          </a:prstGeom>
          <a:solidFill>
            <a:srgbClr val="29B9A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hangingPunct="1">
              <a:buFont typeface="Arial" charset="0"/>
              <a:buNone/>
            </a:pPr>
            <a:endParaRPr lang="zh-CN" altLang="en-US" b="1">
              <a:solidFill>
                <a:srgbClr val="FFFFFF"/>
              </a:solidFill>
              <a:ea typeface="微软雅黑" pitchFamily="34" charset="-122"/>
            </a:endParaRPr>
          </a:p>
        </p:txBody>
      </p:sp>
      <p:sp>
        <p:nvSpPr>
          <p:cNvPr id="48133" name="矩形 11"/>
          <p:cNvSpPr>
            <a:spLocks noChangeArrowheads="1"/>
          </p:cNvSpPr>
          <p:nvPr/>
        </p:nvSpPr>
        <p:spPr bwMode="auto">
          <a:xfrm>
            <a:off x="1289893" y="3542878"/>
            <a:ext cx="21082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buFont typeface="Arial" charset="0"/>
              <a:buNone/>
            </a:pPr>
            <a:r>
              <a:rPr lang="zh-CN" altLang="en-US" sz="2000" b="1" dirty="0">
                <a:latin typeface="幼圆" pitchFamily="49" charset="-122"/>
                <a:ea typeface="幼圆" pitchFamily="49" charset="-122"/>
              </a:rPr>
              <a:t>沿海省主管部门择优</a:t>
            </a:r>
            <a:r>
              <a:rPr lang="zh-CN" altLang="en-US" sz="2000" b="1" dirty="0">
                <a:latin typeface="幼圆" pitchFamily="49" charset="-122"/>
                <a:ea typeface="幼圆" pitchFamily="49" charset="-122"/>
                <a:cs typeface="Times New Roman" pitchFamily="18" charset="0"/>
              </a:rPr>
              <a:t>推荐</a:t>
            </a:r>
            <a:r>
              <a:rPr lang="en-US" altLang="zh-CN" sz="2000" b="1" dirty="0">
                <a:latin typeface="幼圆" pitchFamily="49" charset="-122"/>
                <a:ea typeface="幼圆" pitchFamily="49" charset="-122"/>
                <a:cs typeface="Times New Roman" pitchFamily="18" charset="0"/>
              </a:rPr>
              <a:t>1-2</a:t>
            </a:r>
            <a:r>
              <a:rPr lang="zh-CN" altLang="en-US" sz="2000" b="1" dirty="0">
                <a:latin typeface="幼圆" pitchFamily="49" charset="-122"/>
                <a:ea typeface="幼圆" pitchFamily="49" charset="-122"/>
                <a:cs typeface="Times New Roman" pitchFamily="18" charset="0"/>
              </a:rPr>
              <a:t>个候选城市参评（计划单列市由省统一申报，但不占省内名额），</a:t>
            </a:r>
            <a:r>
              <a:rPr lang="zh-CN" altLang="en-US" sz="2000" b="1" dirty="0">
                <a:latin typeface="幼圆" pitchFamily="49" charset="-122"/>
                <a:ea typeface="幼圆" pitchFamily="49" charset="-122"/>
              </a:rPr>
              <a:t>直辖市单独申报</a:t>
            </a:r>
          </a:p>
        </p:txBody>
      </p:sp>
      <p:cxnSp>
        <p:nvCxnSpPr>
          <p:cNvPr id="18" name="直接箭头连接符 17"/>
          <p:cNvCxnSpPr/>
          <p:nvPr/>
        </p:nvCxnSpPr>
        <p:spPr bwMode="auto">
          <a:xfrm>
            <a:off x="2925018" y="2425278"/>
            <a:ext cx="465137" cy="6350"/>
          </a:xfrm>
          <a:prstGeom prst="straightConnector1">
            <a:avLst/>
          </a:prstGeom>
          <a:solidFill>
            <a:schemeClr val="tx2"/>
          </a:solidFill>
          <a:ln w="9525" cap="flat" cmpd="sng" algn="ctr">
            <a:solidFill>
              <a:schemeClr val="accent4"/>
            </a:solidFill>
            <a:prstDash val="solid"/>
            <a:round/>
            <a:headEnd type="none" w="med" len="med"/>
            <a:tailEnd type="arrow"/>
          </a:ln>
          <a:effectLst/>
        </p:spPr>
      </p:cxnSp>
      <p:grpSp>
        <p:nvGrpSpPr>
          <p:cNvPr id="48135" name="组合 24"/>
          <p:cNvGrpSpPr>
            <a:grpSpLocks/>
          </p:cNvGrpSpPr>
          <p:nvPr/>
        </p:nvGrpSpPr>
        <p:grpSpPr bwMode="auto">
          <a:xfrm>
            <a:off x="5855543" y="3374603"/>
            <a:ext cx="1925637" cy="1193800"/>
            <a:chOff x="2817495" y="4752459"/>
            <a:chExt cx="2230755" cy="1317625"/>
          </a:xfrm>
        </p:grpSpPr>
        <p:sp>
          <p:nvSpPr>
            <p:cNvPr id="48146" name="MH_SubTitle_2"/>
            <p:cNvSpPr>
              <a:spLocks noChangeArrowheads="1"/>
            </p:cNvSpPr>
            <p:nvPr/>
          </p:nvSpPr>
          <p:spPr bwMode="auto">
            <a:xfrm>
              <a:off x="2817495" y="4752459"/>
              <a:ext cx="2230755" cy="1317625"/>
            </a:xfrm>
            <a:prstGeom prst="roundRect">
              <a:avLst>
                <a:gd name="adj" fmla="val 21111"/>
              </a:avLst>
            </a:prstGeom>
            <a:solidFill>
              <a:srgbClr val="29B9A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hangingPunct="1">
                <a:buFont typeface="Arial" charset="0"/>
                <a:buNone/>
              </a:pPr>
              <a:endParaRPr lang="zh-CN" altLang="en-US" b="1">
                <a:solidFill>
                  <a:srgbClr val="FFFFFF"/>
                </a:solidFill>
                <a:ea typeface="微软雅黑" pitchFamily="34" charset="-122"/>
              </a:endParaRPr>
            </a:p>
          </p:txBody>
        </p:sp>
        <p:sp>
          <p:nvSpPr>
            <p:cNvPr id="48147" name="矩形 23"/>
            <p:cNvSpPr>
              <a:spLocks noChangeArrowheads="1"/>
            </p:cNvSpPr>
            <p:nvPr/>
          </p:nvSpPr>
          <p:spPr bwMode="auto">
            <a:xfrm>
              <a:off x="3467129" y="4937125"/>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endParaRPr lang="zh-CN" altLang="en-US"/>
            </a:p>
          </p:txBody>
        </p:sp>
      </p:grpSp>
      <p:sp>
        <p:nvSpPr>
          <p:cNvPr id="48136" name="MH_SubTitle_4"/>
          <p:cNvSpPr>
            <a:spLocks noChangeArrowheads="1"/>
          </p:cNvSpPr>
          <p:nvPr/>
        </p:nvSpPr>
        <p:spPr bwMode="auto">
          <a:xfrm>
            <a:off x="5855543" y="1785516"/>
            <a:ext cx="1925637" cy="1304925"/>
          </a:xfrm>
          <a:prstGeom prst="roundRect">
            <a:avLst>
              <a:gd name="adj" fmla="val 21111"/>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hangingPunct="1">
              <a:buFont typeface="Arial" charset="0"/>
              <a:buNone/>
            </a:pPr>
            <a:endParaRPr lang="zh-CN" altLang="en-US" b="1">
              <a:solidFill>
                <a:srgbClr val="FFFFFF"/>
              </a:solidFill>
              <a:ea typeface="微软雅黑" pitchFamily="34" charset="-122"/>
            </a:endParaRPr>
          </a:p>
        </p:txBody>
      </p:sp>
      <p:sp>
        <p:nvSpPr>
          <p:cNvPr id="48137" name="矩形 29"/>
          <p:cNvSpPr>
            <a:spLocks noChangeArrowheads="1"/>
          </p:cNvSpPr>
          <p:nvPr/>
        </p:nvSpPr>
        <p:spPr bwMode="auto">
          <a:xfrm>
            <a:off x="3382218" y="1999828"/>
            <a:ext cx="196373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zh-CN" altLang="en-US" b="1"/>
              <a:t>公开竞争评审</a:t>
            </a:r>
            <a:endParaRPr lang="en-US" altLang="zh-CN" b="1"/>
          </a:p>
          <a:p>
            <a:pPr algn="ctr" eaLnBrk="1" hangingPunct="1">
              <a:buFont typeface="Arial" charset="0"/>
              <a:buNone/>
            </a:pPr>
            <a:endParaRPr lang="en-US" altLang="zh-CN" b="1"/>
          </a:p>
          <a:p>
            <a:pPr algn="ctr" eaLnBrk="1" hangingPunct="1">
              <a:buFont typeface="Arial" charset="0"/>
              <a:buNone/>
            </a:pPr>
            <a:r>
              <a:rPr lang="zh-CN" altLang="en-US" sz="1400" b="1">
                <a:latin typeface="Calibri" pitchFamily="34" charset="0"/>
                <a:cs typeface="Times New Roman" pitchFamily="18" charset="0"/>
              </a:rPr>
              <a:t>委托第三方机构评估</a:t>
            </a:r>
            <a:endParaRPr lang="zh-CN" altLang="en-US" sz="1400" b="1"/>
          </a:p>
        </p:txBody>
      </p:sp>
      <p:cxnSp>
        <p:nvCxnSpPr>
          <p:cNvPr id="20" name="直接箭头连接符 19"/>
          <p:cNvCxnSpPr/>
          <p:nvPr/>
        </p:nvCxnSpPr>
        <p:spPr bwMode="auto">
          <a:xfrm>
            <a:off x="5372943" y="2434803"/>
            <a:ext cx="465137" cy="6350"/>
          </a:xfrm>
          <a:prstGeom prst="straightConnector1">
            <a:avLst/>
          </a:prstGeom>
          <a:solidFill>
            <a:schemeClr val="tx2"/>
          </a:solidFill>
          <a:ln w="9525" cap="flat" cmpd="sng" algn="ctr">
            <a:solidFill>
              <a:schemeClr val="accent4"/>
            </a:solidFill>
            <a:prstDash val="solid"/>
            <a:round/>
            <a:headEnd type="none" w="med" len="med"/>
            <a:tailEnd type="arrow"/>
          </a:ln>
          <a:effectLst/>
        </p:spPr>
      </p:cxnSp>
      <p:sp>
        <p:nvSpPr>
          <p:cNvPr id="48139" name="矩形 20"/>
          <p:cNvSpPr>
            <a:spLocks noChangeArrowheads="1"/>
          </p:cNvSpPr>
          <p:nvPr/>
        </p:nvSpPr>
        <p:spPr bwMode="auto">
          <a:xfrm>
            <a:off x="6211143" y="1999828"/>
            <a:ext cx="12588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charset="0"/>
              <a:buNone/>
            </a:pPr>
            <a:r>
              <a:rPr lang="zh-CN" altLang="en-US" b="1"/>
              <a:t>资金拨付</a:t>
            </a:r>
            <a:endParaRPr lang="en-US" altLang="zh-CN" b="1"/>
          </a:p>
          <a:p>
            <a:pPr eaLnBrk="1" hangingPunct="1">
              <a:buFont typeface="Arial" charset="0"/>
              <a:buNone/>
            </a:pPr>
            <a:r>
              <a:rPr lang="zh-CN" altLang="en-US" sz="1400" b="1">
                <a:latin typeface="Calibri" pitchFamily="34" charset="0"/>
                <a:cs typeface="Times New Roman" pitchFamily="18" charset="0"/>
              </a:rPr>
              <a:t>给予启动资金，通过考核后拨付剩余资金</a:t>
            </a:r>
          </a:p>
        </p:txBody>
      </p:sp>
      <p:sp>
        <p:nvSpPr>
          <p:cNvPr id="48140" name="矩形 21"/>
          <p:cNvSpPr>
            <a:spLocks noChangeArrowheads="1"/>
          </p:cNvSpPr>
          <p:nvPr/>
        </p:nvSpPr>
        <p:spPr bwMode="auto">
          <a:xfrm>
            <a:off x="6211143" y="3542878"/>
            <a:ext cx="1114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zh-CN" altLang="en-US" b="1"/>
              <a:t>组织实施</a:t>
            </a:r>
            <a:endParaRPr lang="zh-CN" altLang="en-US"/>
          </a:p>
        </p:txBody>
      </p:sp>
      <p:grpSp>
        <p:nvGrpSpPr>
          <p:cNvPr id="48141" name="组合 7"/>
          <p:cNvGrpSpPr>
            <a:grpSpLocks/>
          </p:cNvGrpSpPr>
          <p:nvPr/>
        </p:nvGrpSpPr>
        <p:grpSpPr bwMode="auto">
          <a:xfrm>
            <a:off x="1091455" y="1777578"/>
            <a:ext cx="2028825" cy="1630363"/>
            <a:chOff x="2721768" y="2712482"/>
            <a:chExt cx="2028170" cy="1631088"/>
          </a:xfrm>
        </p:grpSpPr>
        <p:sp>
          <p:nvSpPr>
            <p:cNvPr id="48144" name="MH_SubTitle_1"/>
            <p:cNvSpPr>
              <a:spLocks noChangeArrowheads="1"/>
            </p:cNvSpPr>
            <p:nvPr/>
          </p:nvSpPr>
          <p:spPr bwMode="auto">
            <a:xfrm>
              <a:off x="2721768" y="2712482"/>
              <a:ext cx="2012157" cy="1305002"/>
            </a:xfrm>
            <a:prstGeom prst="roundRect">
              <a:avLst>
                <a:gd name="adj" fmla="val 21111"/>
              </a:avLst>
            </a:prstGeom>
            <a:solidFill>
              <a:srgbClr val="F5C01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hangingPunct="1">
                <a:buFont typeface="Arial" charset="0"/>
                <a:buNone/>
              </a:pPr>
              <a:endParaRPr lang="zh-CN" altLang="en-US" b="1">
                <a:solidFill>
                  <a:srgbClr val="FFFFFF"/>
                </a:solidFill>
                <a:ea typeface="微软雅黑" pitchFamily="34" charset="-122"/>
              </a:endParaRPr>
            </a:p>
          </p:txBody>
        </p:sp>
        <p:sp>
          <p:nvSpPr>
            <p:cNvPr id="48145" name="矩形 3"/>
            <p:cNvSpPr>
              <a:spLocks noChangeArrowheads="1"/>
            </p:cNvSpPr>
            <p:nvPr/>
          </p:nvSpPr>
          <p:spPr bwMode="auto">
            <a:xfrm>
              <a:off x="2721768" y="2927778"/>
              <a:ext cx="2028170" cy="141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charset="0"/>
                <a:buNone/>
              </a:pPr>
              <a:r>
                <a:rPr lang="zh-CN" altLang="en-US" b="1">
                  <a:latin typeface="Calibri" pitchFamily="34" charset="0"/>
                  <a:cs typeface="Times New Roman" pitchFamily="18" charset="0"/>
                </a:rPr>
                <a:t>编制实施方案（含项目库）</a:t>
              </a:r>
              <a:endParaRPr lang="en-US" altLang="zh-CN" b="1">
                <a:latin typeface="Calibri" pitchFamily="34" charset="0"/>
                <a:cs typeface="Times New Roman" pitchFamily="18" charset="0"/>
              </a:endParaRPr>
            </a:p>
            <a:p>
              <a:pPr algn="ctr" eaLnBrk="1" hangingPunct="1">
                <a:buFont typeface="Arial" charset="0"/>
                <a:buNone/>
              </a:pPr>
              <a:r>
                <a:rPr lang="zh-CN" altLang="en-US" sz="1400" b="1">
                  <a:latin typeface="幼圆" pitchFamily="49" charset="-122"/>
                  <a:ea typeface="幼圆" pitchFamily="49" charset="-122"/>
                  <a:cs typeface="Times New Roman" pitchFamily="18" charset="0"/>
                </a:rPr>
                <a:t>实施期不超过</a:t>
              </a:r>
              <a:r>
                <a:rPr lang="en-US" altLang="zh-CN" sz="1400" b="1">
                  <a:latin typeface="幼圆" pitchFamily="49" charset="-122"/>
                  <a:ea typeface="幼圆" pitchFamily="49" charset="-122"/>
                  <a:cs typeface="Times New Roman" pitchFamily="18" charset="0"/>
                </a:rPr>
                <a:t>3</a:t>
              </a:r>
              <a:r>
                <a:rPr lang="zh-CN" altLang="en-US" sz="1400" b="1">
                  <a:latin typeface="幼圆" pitchFamily="49" charset="-122"/>
                  <a:ea typeface="幼圆" pitchFamily="49" charset="-122"/>
                  <a:cs typeface="Times New Roman" pitchFamily="18" charset="0"/>
                </a:rPr>
                <a:t>年</a:t>
              </a:r>
              <a:endParaRPr lang="zh-CN" altLang="en-US" b="1">
                <a:latin typeface="幼圆" pitchFamily="49" charset="-122"/>
                <a:ea typeface="幼圆" pitchFamily="49" charset="-122"/>
                <a:cs typeface="Times New Roman" pitchFamily="18" charset="0"/>
              </a:endParaRPr>
            </a:p>
            <a:p>
              <a:pPr eaLnBrk="1" hangingPunct="1">
                <a:buFont typeface="Arial" charset="0"/>
                <a:buNone/>
              </a:pPr>
              <a:endParaRPr lang="en-US" altLang="zh-CN">
                <a:latin typeface="Calibri" pitchFamily="34" charset="0"/>
                <a:cs typeface="Times New Roman" pitchFamily="18" charset="0"/>
              </a:endParaRPr>
            </a:p>
            <a:p>
              <a:pPr eaLnBrk="1" hangingPunct="1">
                <a:buFont typeface="Arial" charset="0"/>
                <a:buNone/>
              </a:pPr>
              <a:endParaRPr lang="zh-CN" altLang="en-US"/>
            </a:p>
          </p:txBody>
        </p:sp>
      </p:grpSp>
      <p:cxnSp>
        <p:nvCxnSpPr>
          <p:cNvPr id="27" name="直接箭头连接符 26"/>
          <p:cNvCxnSpPr>
            <a:stCxn id="48136" idx="2"/>
            <a:endCxn id="48146" idx="0"/>
          </p:cNvCxnSpPr>
          <p:nvPr/>
        </p:nvCxnSpPr>
        <p:spPr bwMode="auto">
          <a:xfrm rot="16200000" flipH="1">
            <a:off x="6677074" y="3232522"/>
            <a:ext cx="284162" cy="0"/>
          </a:xfrm>
          <a:prstGeom prst="straightConnector1">
            <a:avLst/>
          </a:prstGeom>
          <a:solidFill>
            <a:schemeClr val="tx2"/>
          </a:solidFill>
          <a:ln w="9525" cap="flat" cmpd="sng" algn="ctr">
            <a:solidFill>
              <a:schemeClr val="accent4"/>
            </a:solidFill>
            <a:prstDash val="solid"/>
            <a:round/>
            <a:headEnd type="none" w="med" len="med"/>
            <a:tailEnd type="arrow"/>
          </a:ln>
          <a:effectLst/>
        </p:spPr>
      </p:cxnSp>
      <p:cxnSp>
        <p:nvCxnSpPr>
          <p:cNvPr id="29" name="直接箭头连接符 28"/>
          <p:cNvCxnSpPr/>
          <p:nvPr/>
        </p:nvCxnSpPr>
        <p:spPr bwMode="auto">
          <a:xfrm rot="16200000" flipH="1">
            <a:off x="6686599" y="4670797"/>
            <a:ext cx="284162" cy="0"/>
          </a:xfrm>
          <a:prstGeom prst="straightConnector1">
            <a:avLst/>
          </a:prstGeom>
          <a:solidFill>
            <a:schemeClr val="tx2"/>
          </a:solidFill>
          <a:ln w="9525" cap="flat" cmpd="sng" algn="ctr">
            <a:solidFill>
              <a:schemeClr val="accent4"/>
            </a:solidFill>
            <a:prstDash val="solid"/>
            <a:round/>
            <a:headEnd type="none" w="med" len="med"/>
            <a:tailEnd type="arrow"/>
          </a:ln>
          <a:effectLst/>
        </p:spPr>
      </p:cxnSp>
      <p:sp>
        <p:nvSpPr>
          <p:cNvPr id="25" name="矩形 2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四、“十三五”区域示范申报流程及撰写要求</a:t>
            </a:r>
          </a:p>
        </p:txBody>
      </p:sp>
      <p:sp>
        <p:nvSpPr>
          <p:cNvPr id="26" name="TextBox 2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组织流程</a:t>
            </a:r>
          </a:p>
        </p:txBody>
      </p:sp>
      <p:sp>
        <p:nvSpPr>
          <p:cNvPr id="2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27</a:t>
            </a:fld>
            <a:r>
              <a:rPr lang="en-US" altLang="zh-CN" b="1" dirty="0" smtClean="0"/>
              <a:t>/39</a:t>
            </a:r>
            <a:endParaRPr lang="zh-CN" altLang="en-US" b="1" dirty="0"/>
          </a:p>
        </p:txBody>
      </p:sp>
    </p:spTree>
    <p:extLst>
      <p:ext uri="{BB962C8B-B14F-4D97-AF65-F5344CB8AC3E}">
        <p14:creationId xmlns:p14="http://schemas.microsoft.com/office/powerpoint/2010/main" val="24681128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4"/>
          <p:cNvSpPr>
            <a:spLocks noChangeArrowheads="1"/>
          </p:cNvSpPr>
          <p:nvPr/>
        </p:nvSpPr>
        <p:spPr bwMode="auto">
          <a:xfrm>
            <a:off x="539750" y="871538"/>
            <a:ext cx="84248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spcBef>
                <a:spcPct val="20000"/>
              </a:spcBef>
              <a:buFont typeface="Wingdings" pitchFamily="2" charset="2"/>
              <a:buNone/>
            </a:pPr>
            <a:r>
              <a:rPr lang="zh-CN" altLang="en-US" sz="2400" b="1" dirty="0">
                <a:solidFill>
                  <a:srgbClr val="000099"/>
                </a:solidFill>
                <a:latin typeface="黑体" pitchFamily="49" charset="-122"/>
                <a:ea typeface="黑体" pitchFamily="49" charset="-122"/>
                <a:cs typeface="Times New Roman" pitchFamily="18" charset="0"/>
              </a:rPr>
              <a:t>（一）申报要求</a:t>
            </a:r>
            <a:endParaRPr lang="en-US" altLang="zh-CN" sz="2400" b="1" dirty="0">
              <a:solidFill>
                <a:srgbClr val="000099"/>
              </a:solidFill>
              <a:latin typeface="黑体" pitchFamily="49" charset="-122"/>
              <a:ea typeface="黑体" pitchFamily="49" charset="-122"/>
              <a:cs typeface="Times New Roman" pitchFamily="18" charset="0"/>
            </a:endParaRPr>
          </a:p>
        </p:txBody>
      </p:sp>
      <p:sp>
        <p:nvSpPr>
          <p:cNvPr id="49155" name="矩形 4"/>
          <p:cNvSpPr>
            <a:spLocks noChangeArrowheads="1"/>
          </p:cNvSpPr>
          <p:nvPr/>
        </p:nvSpPr>
        <p:spPr bwMode="auto">
          <a:xfrm>
            <a:off x="866775" y="1542161"/>
            <a:ext cx="7399338"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buFont typeface="Arial" charset="0"/>
              <a:buNone/>
            </a:pPr>
            <a:r>
              <a:rPr lang="zh-CN" altLang="en-US" sz="2000" b="1" dirty="0">
                <a:solidFill>
                  <a:srgbClr val="FF0000"/>
                </a:solidFill>
                <a:latin typeface="黑体" pitchFamily="49" charset="-122"/>
                <a:ea typeface="黑体" pitchFamily="49" charset="-122"/>
              </a:rPr>
              <a:t>申报城市</a:t>
            </a:r>
            <a:r>
              <a:rPr lang="zh-CN" altLang="en-US" sz="2000" b="1" dirty="0">
                <a:solidFill>
                  <a:srgbClr val="3D3F41"/>
                </a:solidFill>
                <a:latin typeface="黑体" pitchFamily="49" charset="-122"/>
                <a:ea typeface="黑体" pitchFamily="49" charset="-122"/>
              </a:rPr>
              <a:t>（包括直辖市所辖区县、省会城市、计划单列市、一般地级城市）按要求编制实施方案，科学合理确定工作目标，做好项目实地调研考察，</a:t>
            </a:r>
            <a:r>
              <a:rPr lang="zh-CN" altLang="en-US" sz="2000" b="1" dirty="0">
                <a:solidFill>
                  <a:srgbClr val="FF0000"/>
                </a:solidFill>
                <a:latin typeface="黑体" pitchFamily="49" charset="-122"/>
                <a:ea typeface="黑体" pitchFamily="49" charset="-122"/>
              </a:rPr>
              <a:t>研究提出项目建议库</a:t>
            </a:r>
            <a:r>
              <a:rPr lang="zh-CN" altLang="en-US" sz="2000" b="1" dirty="0">
                <a:solidFill>
                  <a:srgbClr val="3D3F41"/>
                </a:solidFill>
                <a:latin typeface="黑体" pitchFamily="49" charset="-122"/>
                <a:ea typeface="黑体" pitchFamily="49" charset="-122"/>
              </a:rPr>
              <a:t>。</a:t>
            </a:r>
            <a:r>
              <a:rPr lang="zh-CN" altLang="en-US" sz="2000" b="1" dirty="0">
                <a:solidFill>
                  <a:srgbClr val="FF0000"/>
                </a:solidFill>
                <a:latin typeface="黑体" pitchFamily="49" charset="-122"/>
                <a:ea typeface="黑体" pitchFamily="49" charset="-122"/>
              </a:rPr>
              <a:t>省级海洋与渔业厅（局）、财政厅（局）</a:t>
            </a:r>
            <a:r>
              <a:rPr lang="zh-CN" altLang="en-US" sz="2000" b="1" dirty="0">
                <a:solidFill>
                  <a:srgbClr val="3D3F41"/>
                </a:solidFill>
                <a:latin typeface="黑体" pitchFamily="49" charset="-122"/>
                <a:ea typeface="黑体" pitchFamily="49" charset="-122"/>
              </a:rPr>
              <a:t>做好申报城市实施方案和项目库的把关，择优推荐</a:t>
            </a:r>
            <a:r>
              <a:rPr lang="en-US" altLang="zh-CN" sz="2000" b="1" dirty="0">
                <a:solidFill>
                  <a:srgbClr val="3D3F41"/>
                </a:solidFill>
                <a:latin typeface="黑体" pitchFamily="49" charset="-122"/>
                <a:ea typeface="黑体" pitchFamily="49" charset="-122"/>
              </a:rPr>
              <a:t>1-2</a:t>
            </a:r>
            <a:r>
              <a:rPr lang="zh-CN" altLang="en-US" sz="2000" b="1" dirty="0">
                <a:solidFill>
                  <a:srgbClr val="3D3F41"/>
                </a:solidFill>
                <a:latin typeface="黑体" pitchFamily="49" charset="-122"/>
                <a:ea typeface="黑体" pitchFamily="49" charset="-122"/>
              </a:rPr>
              <a:t>个申报城市作为备选示范城市，（计划单列市由省统一申报，但不占省内名额），直辖市单独申报。</a:t>
            </a:r>
            <a:endParaRPr lang="en-US" altLang="zh-CN" sz="2000" b="1" dirty="0">
              <a:solidFill>
                <a:srgbClr val="3D3F41"/>
              </a:solidFill>
              <a:latin typeface="黑体" pitchFamily="49" charset="-122"/>
              <a:ea typeface="黑体" pitchFamily="49" charset="-122"/>
            </a:endParaRPr>
          </a:p>
        </p:txBody>
      </p:sp>
      <p:sp>
        <p:nvSpPr>
          <p:cNvPr id="5"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28</a:t>
            </a:fld>
            <a:r>
              <a:rPr lang="en-US" altLang="zh-CN" b="1" dirty="0" smtClean="0"/>
              <a:t>/39</a:t>
            </a:r>
            <a:endParaRPr lang="zh-CN" altLang="en-US" b="1" dirty="0"/>
          </a:p>
        </p:txBody>
      </p:sp>
    </p:spTree>
    <p:extLst>
      <p:ext uri="{BB962C8B-B14F-4D97-AF65-F5344CB8AC3E}">
        <p14:creationId xmlns:p14="http://schemas.microsoft.com/office/powerpoint/2010/main" val="26232390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4"/>
          <p:cNvSpPr>
            <a:spLocks noChangeArrowheads="1"/>
          </p:cNvSpPr>
          <p:nvPr/>
        </p:nvSpPr>
        <p:spPr bwMode="auto">
          <a:xfrm>
            <a:off x="539750" y="1039813"/>
            <a:ext cx="74501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buFont typeface="Arial" charset="0"/>
              <a:buNone/>
            </a:pPr>
            <a:r>
              <a:rPr lang="en-US" altLang="zh-CN" sz="2000" b="1">
                <a:latin typeface="幼圆" pitchFamily="49" charset="-122"/>
                <a:ea typeface="幼圆" pitchFamily="49" charset="-122"/>
              </a:rPr>
              <a:t>1</a:t>
            </a:r>
            <a:r>
              <a:rPr lang="zh-CN" altLang="en-US" sz="2000" b="1">
                <a:latin typeface="幼圆" pitchFamily="49" charset="-122"/>
                <a:ea typeface="幼圆" pitchFamily="49" charset="-122"/>
              </a:rPr>
              <a:t>、实施方案</a:t>
            </a:r>
          </a:p>
        </p:txBody>
      </p:sp>
      <p:sp>
        <p:nvSpPr>
          <p:cNvPr id="50179" name="矩形 4"/>
          <p:cNvSpPr>
            <a:spLocks noChangeArrowheads="1"/>
          </p:cNvSpPr>
          <p:nvPr/>
        </p:nvSpPr>
        <p:spPr bwMode="auto">
          <a:xfrm>
            <a:off x="539750" y="392113"/>
            <a:ext cx="84248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spcBef>
                <a:spcPct val="20000"/>
              </a:spcBef>
              <a:buFont typeface="Wingdings" pitchFamily="2" charset="2"/>
              <a:buNone/>
            </a:pPr>
            <a:r>
              <a:rPr lang="zh-CN" altLang="en-US" sz="2400" b="1">
                <a:solidFill>
                  <a:srgbClr val="000099"/>
                </a:solidFill>
                <a:latin typeface="黑体" pitchFamily="49" charset="-122"/>
                <a:ea typeface="黑体" pitchFamily="49" charset="-122"/>
                <a:cs typeface="Times New Roman" pitchFamily="18" charset="0"/>
              </a:rPr>
              <a:t>（二）申报重点和主要指标</a:t>
            </a:r>
            <a:endParaRPr lang="en-US" altLang="zh-CN" sz="2400" b="1">
              <a:solidFill>
                <a:srgbClr val="000099"/>
              </a:solidFill>
              <a:latin typeface="黑体" pitchFamily="49" charset="-122"/>
              <a:ea typeface="黑体" pitchFamily="49" charset="-122"/>
              <a:cs typeface="Times New Roman" pitchFamily="18" charset="0"/>
            </a:endParaRPr>
          </a:p>
        </p:txBody>
      </p:sp>
      <p:sp>
        <p:nvSpPr>
          <p:cNvPr id="50180" name="矩形 4"/>
          <p:cNvSpPr>
            <a:spLocks noChangeArrowheads="1"/>
          </p:cNvSpPr>
          <p:nvPr/>
        </p:nvSpPr>
        <p:spPr bwMode="auto">
          <a:xfrm>
            <a:off x="866775" y="1687513"/>
            <a:ext cx="7399338"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buFont typeface="Arial" charset="0"/>
              <a:buNone/>
            </a:pPr>
            <a:r>
              <a:rPr lang="zh-CN" altLang="en-US" sz="2000" b="1" dirty="0">
                <a:solidFill>
                  <a:srgbClr val="FF0000"/>
                </a:solidFill>
                <a:latin typeface="黑体" pitchFamily="49" charset="-122"/>
                <a:ea typeface="黑体" pitchFamily="49" charset="-122"/>
              </a:rPr>
              <a:t>申报重点</a:t>
            </a:r>
            <a:r>
              <a:rPr lang="zh-CN" altLang="en-US" sz="2000" b="1" dirty="0">
                <a:solidFill>
                  <a:srgbClr val="3D3F41"/>
                </a:solidFill>
                <a:latin typeface="黑体" pitchFamily="49" charset="-122"/>
                <a:ea typeface="黑体" pitchFamily="49" charset="-122"/>
              </a:rPr>
              <a:t>：是否纳入国家重大海洋战略部署、海洋战略性产业发展的优势、创新能力、资源禀赋和生态环境状况、预期目标、项目库对实施方案的支撑等。</a:t>
            </a:r>
            <a:endParaRPr lang="en-US" altLang="zh-CN" sz="2000" b="1" dirty="0">
              <a:solidFill>
                <a:srgbClr val="3D3F41"/>
              </a:solidFill>
              <a:latin typeface="黑体" pitchFamily="49" charset="-122"/>
              <a:ea typeface="黑体" pitchFamily="49" charset="-122"/>
            </a:endParaRPr>
          </a:p>
          <a:p>
            <a:pPr eaLnBrk="1" hangingPunct="1">
              <a:lnSpc>
                <a:spcPct val="150000"/>
              </a:lnSpc>
              <a:buFont typeface="Arial" charset="0"/>
              <a:buNone/>
            </a:pPr>
            <a:r>
              <a:rPr lang="zh-CN" altLang="en-US" sz="2000" b="1" dirty="0">
                <a:solidFill>
                  <a:srgbClr val="FF0000"/>
                </a:solidFill>
                <a:latin typeface="黑体" pitchFamily="49" charset="-122"/>
                <a:ea typeface="黑体" pitchFamily="49" charset="-122"/>
              </a:rPr>
              <a:t>主要指标</a:t>
            </a:r>
            <a:r>
              <a:rPr lang="zh-CN" altLang="en-US" sz="2000" b="1" dirty="0">
                <a:solidFill>
                  <a:srgbClr val="3D3F41"/>
                </a:solidFill>
                <a:latin typeface="黑体" pitchFamily="49" charset="-122"/>
                <a:ea typeface="黑体" pitchFamily="49" charset="-122"/>
              </a:rPr>
              <a:t>：地区生产总值、研发与试验发展（</a:t>
            </a:r>
            <a:r>
              <a:rPr lang="en-US" altLang="zh-CN" sz="2000" b="1" dirty="0">
                <a:solidFill>
                  <a:srgbClr val="3D3F41"/>
                </a:solidFill>
                <a:latin typeface="黑体" pitchFamily="49" charset="-122"/>
                <a:ea typeface="黑体" pitchFamily="49" charset="-122"/>
              </a:rPr>
              <a:t>R&amp;D</a:t>
            </a:r>
            <a:r>
              <a:rPr lang="zh-CN" altLang="en-US" sz="2000" b="1" dirty="0">
                <a:solidFill>
                  <a:srgbClr val="3D3F41"/>
                </a:solidFill>
                <a:latin typeface="黑体" pitchFamily="49" charset="-122"/>
                <a:ea typeface="黑体" pitchFamily="49" charset="-122"/>
              </a:rPr>
              <a:t>）经费、纳入国家或省（市、区）海洋重大战略部署情况、资源禀赋和生态环境状况、</a:t>
            </a:r>
            <a:r>
              <a:rPr lang="en-US" altLang="zh-CN" sz="2000" b="1" dirty="0">
                <a:solidFill>
                  <a:srgbClr val="3D3F41"/>
                </a:solidFill>
                <a:latin typeface="黑体" pitchFamily="49" charset="-122"/>
                <a:ea typeface="黑体" pitchFamily="49" charset="-122"/>
              </a:rPr>
              <a:t>2015</a:t>
            </a:r>
            <a:r>
              <a:rPr lang="zh-CN" altLang="en-US" sz="2000" b="1" dirty="0">
                <a:solidFill>
                  <a:srgbClr val="3D3F41"/>
                </a:solidFill>
                <a:latin typeface="黑体" pitchFamily="49" charset="-122"/>
                <a:ea typeface="黑体" pitchFamily="49" charset="-122"/>
              </a:rPr>
              <a:t>年海洋生产总值、</a:t>
            </a:r>
            <a:r>
              <a:rPr lang="en-US" altLang="zh-CN" sz="2000" b="1" dirty="0">
                <a:solidFill>
                  <a:srgbClr val="3D3F41"/>
                </a:solidFill>
                <a:latin typeface="黑体" pitchFamily="49" charset="-122"/>
                <a:ea typeface="黑体" pitchFamily="49" charset="-122"/>
              </a:rPr>
              <a:t>2015</a:t>
            </a:r>
            <a:r>
              <a:rPr lang="zh-CN" altLang="en-US" sz="2000" b="1" dirty="0">
                <a:solidFill>
                  <a:srgbClr val="3D3F41"/>
                </a:solidFill>
                <a:latin typeface="黑体" pitchFamily="49" charset="-122"/>
                <a:ea typeface="黑体" pitchFamily="49" charset="-122"/>
              </a:rPr>
              <a:t>年重点产业产值（如选择海洋高端装备产业，须剔除大型船舶制造产值）、</a:t>
            </a:r>
            <a:r>
              <a:rPr lang="en-US" altLang="zh-CN" sz="2000" b="1" dirty="0">
                <a:solidFill>
                  <a:srgbClr val="3D3F41"/>
                </a:solidFill>
                <a:latin typeface="黑体" pitchFamily="49" charset="-122"/>
                <a:ea typeface="黑体" pitchFamily="49" charset="-122"/>
              </a:rPr>
              <a:t>2015</a:t>
            </a:r>
            <a:r>
              <a:rPr lang="zh-CN" altLang="en-US" sz="2000" b="1" dirty="0">
                <a:solidFill>
                  <a:srgbClr val="3D3F41"/>
                </a:solidFill>
                <a:latin typeface="黑体" pitchFamily="49" charset="-122"/>
                <a:ea typeface="黑体" pitchFamily="49" charset="-122"/>
              </a:rPr>
              <a:t>年创新基地和平台数量、</a:t>
            </a:r>
            <a:r>
              <a:rPr lang="en-US" altLang="zh-CN" sz="2000" b="1" dirty="0">
                <a:solidFill>
                  <a:srgbClr val="3D3F41"/>
                </a:solidFill>
                <a:latin typeface="黑体" pitchFamily="49" charset="-122"/>
                <a:ea typeface="黑体" pitchFamily="49" charset="-122"/>
              </a:rPr>
              <a:t>2015</a:t>
            </a:r>
            <a:r>
              <a:rPr lang="zh-CN" altLang="en-US" sz="2000" b="1" dirty="0">
                <a:solidFill>
                  <a:srgbClr val="3D3F41"/>
                </a:solidFill>
                <a:latin typeface="黑体" pitchFamily="49" charset="-122"/>
                <a:ea typeface="黑体" pitchFamily="49" charset="-122"/>
              </a:rPr>
              <a:t>年重点产业涉海企业数量等（以上指标均要已权威的统计数据为准），以及实施期末重点产业规模及增速、新产品产值及税收等情况（要按实施方案的要求填写准确）。</a:t>
            </a:r>
            <a:endParaRPr lang="en-US" altLang="zh-CN" sz="2000" b="1" dirty="0">
              <a:solidFill>
                <a:srgbClr val="3D3F41"/>
              </a:solidFill>
              <a:latin typeface="黑体" pitchFamily="49" charset="-122"/>
              <a:ea typeface="黑体" pitchFamily="49" charset="-122"/>
            </a:endParaRPr>
          </a:p>
        </p:txBody>
      </p:sp>
      <p:sp>
        <p:nvSpPr>
          <p:cNvPr id="6"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29</a:t>
            </a:fld>
            <a:r>
              <a:rPr lang="en-US" altLang="zh-CN" b="1" dirty="0" smtClean="0"/>
              <a:t>/39</a:t>
            </a:r>
            <a:endParaRPr lang="zh-CN" altLang="en-US" b="1" dirty="0"/>
          </a:p>
        </p:txBody>
      </p:sp>
    </p:spTree>
    <p:extLst>
      <p:ext uri="{BB962C8B-B14F-4D97-AF65-F5344CB8AC3E}">
        <p14:creationId xmlns:p14="http://schemas.microsoft.com/office/powerpoint/2010/main" val="1465167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4"/>
          <p:cNvSpPr>
            <a:spLocks noChangeArrowheads="1"/>
          </p:cNvSpPr>
          <p:nvPr/>
        </p:nvSpPr>
        <p:spPr bwMode="auto">
          <a:xfrm>
            <a:off x="539750" y="1700808"/>
            <a:ext cx="806469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zh-CN" altLang="en-US" sz="2000" b="1" dirty="0">
                <a:latin typeface="幼圆" pitchFamily="49" charset="-122"/>
                <a:ea typeface="幼圆" pitchFamily="49" charset="-122"/>
              </a:rPr>
              <a:t>    </a:t>
            </a:r>
            <a:r>
              <a:rPr lang="zh-CN" altLang="en-US" sz="2000" dirty="0">
                <a:latin typeface="+mn-ea"/>
              </a:rPr>
              <a:t>“十三五”期间，聚焦填补海洋产业发展短板、聚焦培育新的发展动能、聚焦提升区域发展比较优势，选取若干城市开展海洋经济创新发展示范工作，</a:t>
            </a:r>
            <a:r>
              <a:rPr lang="zh-CN" altLang="en-US" sz="2000" b="1" dirty="0">
                <a:latin typeface="+mn-ea"/>
              </a:rPr>
              <a:t>推进产业链协同创新和产业孵化集聚创新，支持海洋企业开展技术创新、管理创新、商业模式创新，推动重点产业延伸链条、扩大规模，提高核心竞争力</a:t>
            </a:r>
            <a:r>
              <a:rPr lang="zh-CN" altLang="en-US" sz="2000" dirty="0">
                <a:latin typeface="+mn-ea"/>
              </a:rPr>
              <a:t>。争取经过几年努力，形成一批具有国际竞争力的</a:t>
            </a:r>
            <a:r>
              <a:rPr lang="zh-CN" altLang="en-US" sz="2000" dirty="0">
                <a:solidFill>
                  <a:srgbClr val="FF0000"/>
                </a:solidFill>
                <a:latin typeface="+mn-ea"/>
              </a:rPr>
              <a:t>优势产品</a:t>
            </a:r>
            <a:r>
              <a:rPr lang="zh-CN" altLang="en-US" sz="2000" dirty="0">
                <a:latin typeface="+mn-ea"/>
              </a:rPr>
              <a:t>，培育一批海洋经济创新型的</a:t>
            </a:r>
            <a:r>
              <a:rPr lang="zh-CN" altLang="en-US" sz="2000" dirty="0">
                <a:solidFill>
                  <a:srgbClr val="FF0000"/>
                </a:solidFill>
                <a:latin typeface="+mn-ea"/>
              </a:rPr>
              <a:t>龙头骨干企业</a:t>
            </a:r>
            <a:r>
              <a:rPr lang="zh-CN" altLang="en-US" sz="2000" dirty="0">
                <a:latin typeface="+mn-ea"/>
              </a:rPr>
              <a:t>、</a:t>
            </a:r>
            <a:r>
              <a:rPr lang="zh-CN" altLang="en-US" sz="2000" dirty="0">
                <a:solidFill>
                  <a:srgbClr val="FF0000"/>
                </a:solidFill>
                <a:latin typeface="+mn-ea"/>
              </a:rPr>
              <a:t>中小型企业和产业聚集区</a:t>
            </a:r>
            <a:r>
              <a:rPr lang="zh-CN" altLang="en-US" sz="2000" dirty="0">
                <a:latin typeface="+mn-ea"/>
              </a:rPr>
              <a:t>，构建先进的</a:t>
            </a:r>
            <a:r>
              <a:rPr lang="zh-CN" altLang="en-US" sz="2000" dirty="0">
                <a:solidFill>
                  <a:srgbClr val="FF0000"/>
                </a:solidFill>
                <a:latin typeface="+mn-ea"/>
              </a:rPr>
              <a:t>产业体系</a:t>
            </a:r>
            <a:r>
              <a:rPr lang="zh-CN" altLang="en-US" sz="2000" dirty="0">
                <a:latin typeface="+mn-ea"/>
              </a:rPr>
              <a:t>，促进海洋经济向质量效益型转变，形成结构、速度、质量、效益协调统一的海洋经济良性发展格局</a:t>
            </a:r>
            <a:r>
              <a:rPr lang="zh-CN" altLang="en-US" sz="2000" dirty="0" smtClean="0">
                <a:latin typeface="+mn-ea"/>
              </a:rPr>
              <a:t>。</a:t>
            </a:r>
            <a:endParaRPr lang="zh-CN" altLang="en-US" sz="2000" dirty="0">
              <a:latin typeface="+mn-ea"/>
            </a:endParaRPr>
          </a:p>
        </p:txBody>
      </p:sp>
      <p:sp>
        <p:nvSpPr>
          <p:cNvPr id="24579" name="矩形 4"/>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一、“十三五”区域示范工作目标、工作思路及要求</a:t>
            </a:r>
            <a:endParaRPr lang="en-US" altLang="zh-CN" sz="2800" b="1" dirty="0">
              <a:solidFill>
                <a:srgbClr val="000099"/>
              </a:solidFill>
              <a:latin typeface="黑体" pitchFamily="49" charset="-122"/>
              <a:ea typeface="黑体" pitchFamily="49" charset="-122"/>
              <a:cs typeface="Times New Roman" pitchFamily="18" charset="0"/>
            </a:endParaRPr>
          </a:p>
        </p:txBody>
      </p:sp>
      <p:sp>
        <p:nvSpPr>
          <p:cNvPr id="3" name="TextBox 2"/>
          <p:cNvSpPr txBox="1"/>
          <p:nvPr/>
        </p:nvSpPr>
        <p:spPr>
          <a:xfrm>
            <a:off x="395536" y="1196752"/>
            <a:ext cx="4824536" cy="369332"/>
          </a:xfrm>
          <a:prstGeom prst="rect">
            <a:avLst/>
          </a:prstGeom>
          <a:noFill/>
        </p:spPr>
        <p:txBody>
          <a:bodyPr wrap="square" rtlCol="0">
            <a:spAutoFit/>
          </a:bodyPr>
          <a:lstStyle/>
          <a:p>
            <a:r>
              <a:rPr lang="en-US" altLang="zh-CN" b="1" dirty="0">
                <a:solidFill>
                  <a:srgbClr val="7030A0"/>
                </a:solidFill>
                <a:latin typeface="黑体" pitchFamily="49" charset="-122"/>
                <a:ea typeface="黑体" pitchFamily="49" charset="-122"/>
                <a:cs typeface="Times New Roman" pitchFamily="18" charset="0"/>
              </a:rPr>
              <a:t>1.</a:t>
            </a:r>
            <a:r>
              <a:rPr lang="zh-CN" altLang="en-US" b="1" dirty="0">
                <a:solidFill>
                  <a:srgbClr val="7030A0"/>
                </a:solidFill>
                <a:latin typeface="黑体" pitchFamily="49" charset="-122"/>
                <a:ea typeface="黑体" pitchFamily="49" charset="-122"/>
                <a:cs typeface="Times New Roman" pitchFamily="18" charset="0"/>
              </a:rPr>
              <a:t>工作目标</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a:t>
            </a:fld>
            <a:r>
              <a:rPr lang="en-US" altLang="zh-CN" b="1" dirty="0" smtClean="0"/>
              <a:t>/39</a:t>
            </a:r>
            <a:endParaRPr lang="zh-CN" altLang="en-US" b="1" dirty="0"/>
          </a:p>
        </p:txBody>
      </p:sp>
    </p:spTree>
    <p:extLst>
      <p:ext uri="{BB962C8B-B14F-4D97-AF65-F5344CB8AC3E}">
        <p14:creationId xmlns:p14="http://schemas.microsoft.com/office/powerpoint/2010/main" val="13439981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2"/>
          <p:cNvSpPr>
            <a:spLocks noChangeArrowheads="1"/>
          </p:cNvSpPr>
          <p:nvPr/>
        </p:nvSpPr>
        <p:spPr bwMode="auto">
          <a:xfrm>
            <a:off x="731838" y="733425"/>
            <a:ext cx="2352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latin typeface="黑体" pitchFamily="49" charset="-122"/>
                <a:ea typeface="黑体" pitchFamily="49" charset="-122"/>
              </a:rPr>
              <a:t>2.</a:t>
            </a:r>
            <a:r>
              <a:rPr lang="zh-CN" altLang="en-US" sz="2400" b="1">
                <a:latin typeface="黑体" pitchFamily="49" charset="-122"/>
                <a:ea typeface="黑体" pitchFamily="49" charset="-122"/>
              </a:rPr>
              <a:t>项目建议库：</a:t>
            </a:r>
            <a:endParaRPr lang="zh-CN" altLang="en-US" sz="2400">
              <a:latin typeface="黑体" pitchFamily="49" charset="-122"/>
              <a:ea typeface="黑体" pitchFamily="49" charset="-122"/>
            </a:endParaRPr>
          </a:p>
        </p:txBody>
      </p:sp>
      <p:sp>
        <p:nvSpPr>
          <p:cNvPr id="51203" name="矩形 4"/>
          <p:cNvSpPr>
            <a:spLocks noChangeArrowheads="1"/>
          </p:cNvSpPr>
          <p:nvPr/>
        </p:nvSpPr>
        <p:spPr bwMode="auto">
          <a:xfrm>
            <a:off x="536575" y="1890713"/>
            <a:ext cx="81724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buFont typeface="Arial" charset="0"/>
              <a:buNone/>
            </a:pPr>
            <a:r>
              <a:rPr lang="zh-CN" altLang="en-US" sz="2000" b="1">
                <a:solidFill>
                  <a:srgbClr val="FF0000"/>
                </a:solidFill>
                <a:latin typeface="黑体" pitchFamily="49" charset="-122"/>
                <a:ea typeface="黑体" pitchFamily="49" charset="-122"/>
              </a:rPr>
              <a:t>申报重点</a:t>
            </a:r>
            <a:r>
              <a:rPr lang="zh-CN" altLang="en-US" sz="2000" b="1">
                <a:solidFill>
                  <a:srgbClr val="3D3F41"/>
                </a:solidFill>
                <a:latin typeface="黑体" pitchFamily="49" charset="-122"/>
                <a:ea typeface="黑体" pitchFamily="49" charset="-122"/>
              </a:rPr>
              <a:t>：</a:t>
            </a:r>
            <a:r>
              <a:rPr lang="zh-CN" altLang="en-US" sz="2000" b="1">
                <a:solidFill>
                  <a:srgbClr val="3D3F41"/>
                </a:solidFill>
                <a:latin typeface="幼圆" pitchFamily="49" charset="-122"/>
                <a:ea typeface="幼圆" pitchFamily="49" charset="-122"/>
              </a:rPr>
              <a:t>项目</a:t>
            </a:r>
            <a:r>
              <a:rPr lang="zh-CN" altLang="en-US" sz="2000" b="1">
                <a:latin typeface="幼圆" pitchFamily="49" charset="-122"/>
                <a:ea typeface="幼圆" pitchFamily="49" charset="-122"/>
              </a:rPr>
              <a:t>符合指南要求，体现出财政的集中支持效益，突出了产业链条式发展和集群创新、集群孵化、集群发展的效应。</a:t>
            </a:r>
            <a:endParaRPr lang="en-US" altLang="zh-CN" sz="2000" b="1">
              <a:latin typeface="幼圆" pitchFamily="49" charset="-122"/>
              <a:ea typeface="幼圆" pitchFamily="49" charset="-122"/>
            </a:endParaRPr>
          </a:p>
          <a:p>
            <a:pPr eaLnBrk="1" hangingPunct="1">
              <a:lnSpc>
                <a:spcPct val="150000"/>
              </a:lnSpc>
              <a:buFont typeface="Arial" charset="0"/>
              <a:buNone/>
            </a:pPr>
            <a:endParaRPr lang="en-US" altLang="zh-CN" sz="2000" b="1">
              <a:latin typeface="幼圆" pitchFamily="49" charset="-122"/>
              <a:ea typeface="幼圆" pitchFamily="49" charset="-122"/>
            </a:endParaRPr>
          </a:p>
        </p:txBody>
      </p:sp>
      <p:sp>
        <p:nvSpPr>
          <p:cNvPr id="5"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30</a:t>
            </a:fld>
            <a:r>
              <a:rPr lang="en-US" altLang="zh-CN" b="1" dirty="0" smtClean="0"/>
              <a:t>/39</a:t>
            </a:r>
            <a:endParaRPr lang="zh-CN" altLang="en-US" b="1" dirty="0"/>
          </a:p>
        </p:txBody>
      </p:sp>
    </p:spTree>
    <p:extLst>
      <p:ext uri="{BB962C8B-B14F-4D97-AF65-F5344CB8AC3E}">
        <p14:creationId xmlns:p14="http://schemas.microsoft.com/office/powerpoint/2010/main" val="9358377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1019447" y="1488976"/>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rgbClr val="000099"/>
                </a:solidFill>
                <a:latin typeface="黑体" pitchFamily="49" charset="-122"/>
                <a:ea typeface="黑体" pitchFamily="49" charset="-122"/>
                <a:cs typeface="Times New Roman" pitchFamily="18" charset="0"/>
              </a:rPr>
              <a:t> </a:t>
            </a:r>
            <a:endParaRPr lang="zh-CN" altLang="en-US" sz="2400" b="1" dirty="0">
              <a:solidFill>
                <a:srgbClr val="000099"/>
              </a:solidFill>
              <a:latin typeface="黑体" pitchFamily="49" charset="-122"/>
              <a:ea typeface="黑体" pitchFamily="49" charset="-122"/>
              <a:cs typeface="Times New Roman" pitchFamily="18" charset="0"/>
            </a:endParaRPr>
          </a:p>
        </p:txBody>
      </p:sp>
      <p:sp>
        <p:nvSpPr>
          <p:cNvPr id="25" name="矩形 2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四、“十三五”区域示范申报流程及撰写要求</a:t>
            </a:r>
          </a:p>
        </p:txBody>
      </p:sp>
      <p:sp>
        <p:nvSpPr>
          <p:cNvPr id="26" name="TextBox 2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撰写要求</a:t>
            </a:r>
          </a:p>
        </p:txBody>
      </p:sp>
      <p:sp>
        <p:nvSpPr>
          <p:cNvPr id="2" name="矩形 1"/>
          <p:cNvSpPr/>
          <p:nvPr/>
        </p:nvSpPr>
        <p:spPr>
          <a:xfrm>
            <a:off x="539552" y="1556792"/>
            <a:ext cx="7992888" cy="4524315"/>
          </a:xfrm>
          <a:prstGeom prst="rect">
            <a:avLst/>
          </a:prstGeom>
        </p:spPr>
        <p:txBody>
          <a:bodyPr wrap="square">
            <a:spAutoFit/>
          </a:bodyPr>
          <a:lstStyle/>
          <a:p>
            <a:pPr>
              <a:lnSpc>
                <a:spcPct val="150000"/>
              </a:lnSpc>
            </a:pPr>
            <a:r>
              <a:rPr lang="zh-CN" altLang="zh-CN" b="1" dirty="0" smtClean="0"/>
              <a:t>（</a:t>
            </a:r>
            <a:r>
              <a:rPr lang="en-US" altLang="zh-CN" b="1" dirty="0" smtClean="0"/>
              <a:t>1</a:t>
            </a:r>
            <a:r>
              <a:rPr lang="zh-CN" altLang="zh-CN" b="1" dirty="0" smtClean="0"/>
              <a:t>）</a:t>
            </a:r>
            <a:r>
              <a:rPr lang="zh-CN" altLang="en-US" b="1" dirty="0" smtClean="0"/>
              <a:t>产业链</a:t>
            </a:r>
            <a:r>
              <a:rPr lang="zh-CN" altLang="en-US" b="1" i="1" u="sng" dirty="0" smtClean="0"/>
              <a:t>协同创新类</a:t>
            </a:r>
            <a:r>
              <a:rPr lang="zh-CN" altLang="en-US" b="1" dirty="0" smtClean="0"/>
              <a:t>项目建议书</a:t>
            </a:r>
            <a:endParaRPr lang="en-US" altLang="zh-CN" b="1" dirty="0" smtClean="0"/>
          </a:p>
          <a:p>
            <a:pPr>
              <a:lnSpc>
                <a:spcPct val="150000"/>
              </a:lnSpc>
            </a:pPr>
            <a:r>
              <a:rPr lang="en-US" altLang="zh-CN" dirty="0" smtClean="0"/>
              <a:t>   </a:t>
            </a:r>
            <a:r>
              <a:rPr lang="zh-CN" altLang="zh-CN" dirty="0" smtClean="0"/>
              <a:t>①</a:t>
            </a:r>
            <a:r>
              <a:rPr lang="en-US" altLang="zh-CN" dirty="0" smtClean="0"/>
              <a:t>  </a:t>
            </a:r>
            <a:r>
              <a:rPr lang="zh-CN" altLang="en-US" dirty="0" smtClean="0"/>
              <a:t>格式要求：中文编写、</a:t>
            </a:r>
            <a:r>
              <a:rPr lang="en-US" altLang="zh-CN" dirty="0" smtClean="0"/>
              <a:t>A4</a:t>
            </a:r>
            <a:r>
              <a:rPr lang="zh-CN" altLang="en-US" dirty="0" smtClean="0"/>
              <a:t>纸张、宋体四号。纸质材料双面打印、胶装成册，加盖单位公章。电子版文件内容应与纸质材料完全一致，采用</a:t>
            </a:r>
            <a:r>
              <a:rPr lang="en-US" altLang="zh-CN" dirty="0" smtClean="0"/>
              <a:t>word</a:t>
            </a:r>
            <a:r>
              <a:rPr lang="zh-CN" altLang="en-US" dirty="0" smtClean="0"/>
              <a:t>文档格式，与纸质文件一同上报；</a:t>
            </a:r>
            <a:endParaRPr lang="en-US" altLang="zh-CN" dirty="0" smtClean="0"/>
          </a:p>
          <a:p>
            <a:pPr>
              <a:lnSpc>
                <a:spcPct val="150000"/>
              </a:lnSpc>
            </a:pPr>
            <a:r>
              <a:rPr lang="en-US" altLang="zh-CN" dirty="0" smtClean="0"/>
              <a:t>   </a:t>
            </a:r>
            <a:r>
              <a:rPr lang="zh-CN" altLang="zh-CN" dirty="0" smtClean="0"/>
              <a:t>② </a:t>
            </a:r>
            <a:r>
              <a:rPr lang="en-US" altLang="zh-CN" dirty="0" smtClean="0"/>
              <a:t> </a:t>
            </a:r>
            <a:r>
              <a:rPr lang="zh-CN" altLang="en-US" dirty="0" smtClean="0"/>
              <a:t>申请条件：申报单位和协作单位为中华人民共和国境内注册的企事业单位，申报单位为具有独立法人的</a:t>
            </a:r>
            <a:r>
              <a:rPr lang="zh-CN" altLang="en-US" b="1" dirty="0" smtClean="0">
                <a:solidFill>
                  <a:srgbClr val="FF0000"/>
                </a:solidFill>
              </a:rPr>
              <a:t>行业龙头骨干企业，协作单位不少于三家；</a:t>
            </a:r>
          </a:p>
          <a:p>
            <a:pPr>
              <a:lnSpc>
                <a:spcPct val="150000"/>
              </a:lnSpc>
            </a:pPr>
            <a:r>
              <a:rPr lang="en-US" altLang="zh-CN" dirty="0" smtClean="0"/>
              <a:t>   </a:t>
            </a:r>
            <a:r>
              <a:rPr lang="zh-CN" altLang="zh-CN" dirty="0" smtClean="0"/>
              <a:t>③</a:t>
            </a:r>
            <a:r>
              <a:rPr lang="en-US" altLang="zh-CN" dirty="0" smtClean="0"/>
              <a:t>  </a:t>
            </a:r>
            <a:r>
              <a:rPr lang="zh-CN" altLang="en-US" dirty="0" smtClean="0"/>
              <a:t>申请要求：申报单位须与</a:t>
            </a:r>
            <a:r>
              <a:rPr lang="zh-CN" altLang="en-US" b="1" dirty="0" smtClean="0"/>
              <a:t>协作单位进行实质性合作</a:t>
            </a:r>
            <a:r>
              <a:rPr lang="zh-CN" altLang="en-US" dirty="0" smtClean="0"/>
              <a:t>，签订合作协议，对</a:t>
            </a:r>
            <a:r>
              <a:rPr lang="zh-CN" altLang="en-US" b="1" dirty="0" smtClean="0"/>
              <a:t>任务和财政补助</a:t>
            </a:r>
            <a:r>
              <a:rPr lang="zh-CN" altLang="en-US" b="1" dirty="0" smtClean="0">
                <a:solidFill>
                  <a:srgbClr val="FF0000"/>
                </a:solidFill>
              </a:rPr>
              <a:t>资金分配</a:t>
            </a:r>
            <a:r>
              <a:rPr lang="zh-CN" altLang="en-US" b="1" dirty="0" smtClean="0"/>
              <a:t>、</a:t>
            </a:r>
            <a:r>
              <a:rPr lang="zh-CN" altLang="en-US" b="1" dirty="0" smtClean="0">
                <a:solidFill>
                  <a:srgbClr val="FF0000"/>
                </a:solidFill>
              </a:rPr>
              <a:t>配套资金保障</a:t>
            </a:r>
            <a:r>
              <a:rPr lang="zh-CN" altLang="en-US" b="1" dirty="0" smtClean="0"/>
              <a:t>、</a:t>
            </a:r>
            <a:r>
              <a:rPr lang="zh-CN" altLang="en-US" b="1" dirty="0" smtClean="0">
                <a:solidFill>
                  <a:srgbClr val="FF0000"/>
                </a:solidFill>
              </a:rPr>
              <a:t>考核责任</a:t>
            </a:r>
            <a:r>
              <a:rPr lang="zh-CN" altLang="en-US" b="1" dirty="0" smtClean="0"/>
              <a:t>等做出明确规定；</a:t>
            </a:r>
            <a:endParaRPr lang="en-US" altLang="zh-CN" b="1" dirty="0" smtClean="0"/>
          </a:p>
          <a:p>
            <a:pPr>
              <a:lnSpc>
                <a:spcPct val="150000"/>
              </a:lnSpc>
            </a:pPr>
            <a:r>
              <a:rPr lang="en-US" altLang="zh-CN" dirty="0" smtClean="0"/>
              <a:t>   </a:t>
            </a:r>
            <a:r>
              <a:rPr lang="zh-CN" altLang="zh-CN" dirty="0" smtClean="0"/>
              <a:t>④</a:t>
            </a:r>
            <a:r>
              <a:rPr lang="en-US" altLang="zh-CN" dirty="0" smtClean="0"/>
              <a:t>  </a:t>
            </a:r>
            <a:r>
              <a:rPr lang="zh-CN" altLang="en-US" dirty="0" smtClean="0"/>
              <a:t>申报单位应客观、真实地填报申报材料，遵守国家有关法律法规。一经查实虚假申报，将取消申报资格。</a:t>
            </a:r>
          </a:p>
          <a:p>
            <a:endParaRPr lang="zh-CN" altLang="en-US" dirty="0"/>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31</a:t>
            </a:fld>
            <a:r>
              <a:rPr lang="en-US" altLang="zh-CN" b="1" dirty="0" smtClean="0"/>
              <a:t>/39</a:t>
            </a:r>
            <a:endParaRPr lang="zh-CN" altLang="en-US" b="1" dirty="0"/>
          </a:p>
        </p:txBody>
      </p:sp>
    </p:spTree>
    <p:extLst>
      <p:ext uri="{BB962C8B-B14F-4D97-AF65-F5344CB8AC3E}">
        <p14:creationId xmlns:p14="http://schemas.microsoft.com/office/powerpoint/2010/main" val="41269484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1019447" y="1488976"/>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rgbClr val="000099"/>
                </a:solidFill>
                <a:latin typeface="黑体" pitchFamily="49" charset="-122"/>
                <a:ea typeface="黑体" pitchFamily="49" charset="-122"/>
                <a:cs typeface="Times New Roman" pitchFamily="18" charset="0"/>
              </a:rPr>
              <a:t> </a:t>
            </a:r>
            <a:endParaRPr lang="zh-CN" altLang="en-US" sz="2400" b="1" dirty="0">
              <a:solidFill>
                <a:srgbClr val="000099"/>
              </a:solidFill>
              <a:latin typeface="黑体" pitchFamily="49" charset="-122"/>
              <a:ea typeface="黑体" pitchFamily="49" charset="-122"/>
              <a:cs typeface="Times New Roman" pitchFamily="18" charset="0"/>
            </a:endParaRPr>
          </a:p>
        </p:txBody>
      </p:sp>
      <p:sp>
        <p:nvSpPr>
          <p:cNvPr id="25" name="矩形 2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四、“十三五”区域示范申报流程及撰写要求</a:t>
            </a:r>
          </a:p>
        </p:txBody>
      </p:sp>
      <p:sp>
        <p:nvSpPr>
          <p:cNvPr id="26" name="TextBox 2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撰写要求</a:t>
            </a:r>
          </a:p>
        </p:txBody>
      </p:sp>
      <p:sp>
        <p:nvSpPr>
          <p:cNvPr id="2" name="矩形 1"/>
          <p:cNvSpPr/>
          <p:nvPr/>
        </p:nvSpPr>
        <p:spPr>
          <a:xfrm>
            <a:off x="539552" y="1628800"/>
            <a:ext cx="7992888" cy="4524315"/>
          </a:xfrm>
          <a:prstGeom prst="rect">
            <a:avLst/>
          </a:prstGeom>
        </p:spPr>
        <p:txBody>
          <a:bodyPr wrap="square">
            <a:spAutoFit/>
          </a:bodyPr>
          <a:lstStyle/>
          <a:p>
            <a:pPr>
              <a:lnSpc>
                <a:spcPct val="150000"/>
              </a:lnSpc>
            </a:pPr>
            <a:r>
              <a:rPr lang="zh-CN" altLang="zh-CN" b="1" dirty="0" smtClean="0"/>
              <a:t>（</a:t>
            </a:r>
            <a:r>
              <a:rPr lang="en-US" altLang="zh-CN" b="1" dirty="0" smtClean="0"/>
              <a:t>1</a:t>
            </a:r>
            <a:r>
              <a:rPr lang="zh-CN" altLang="zh-CN" b="1" dirty="0" smtClean="0"/>
              <a:t>）</a:t>
            </a:r>
            <a:r>
              <a:rPr lang="zh-CN" altLang="en-US" b="1" dirty="0" smtClean="0"/>
              <a:t>产业链</a:t>
            </a:r>
            <a:r>
              <a:rPr lang="zh-CN" altLang="en-US" b="1" i="1" u="sng" dirty="0" smtClean="0"/>
              <a:t>协同创新类</a:t>
            </a:r>
            <a:r>
              <a:rPr lang="zh-CN" altLang="en-US" b="1" dirty="0" smtClean="0"/>
              <a:t>项目建议书</a:t>
            </a:r>
            <a:endParaRPr lang="en-US" altLang="zh-CN" b="1" dirty="0" smtClean="0"/>
          </a:p>
          <a:p>
            <a:pPr>
              <a:lnSpc>
                <a:spcPct val="150000"/>
              </a:lnSpc>
            </a:pPr>
            <a:r>
              <a:rPr lang="en-US" altLang="zh-CN" dirty="0" smtClean="0"/>
              <a:t>    </a:t>
            </a:r>
            <a:r>
              <a:rPr lang="zh-CN" altLang="zh-CN" dirty="0" smtClean="0"/>
              <a:t>⑤</a:t>
            </a:r>
            <a:r>
              <a:rPr lang="en-US" altLang="zh-CN" dirty="0" smtClean="0"/>
              <a:t>  </a:t>
            </a:r>
            <a:r>
              <a:rPr lang="zh-CN" altLang="en-US" dirty="0" smtClean="0"/>
              <a:t>项目总投资、申报专项资金额度应与申报单位和协作单位的现有研发能力、经济实力、资金筹措能力及项目任务的要求相匹配；</a:t>
            </a:r>
            <a:endParaRPr lang="en-US" altLang="zh-CN" dirty="0" smtClean="0"/>
          </a:p>
          <a:p>
            <a:pPr>
              <a:lnSpc>
                <a:spcPct val="150000"/>
              </a:lnSpc>
            </a:pPr>
            <a:r>
              <a:rPr lang="en-US" altLang="zh-CN" dirty="0" smtClean="0"/>
              <a:t>    </a:t>
            </a:r>
            <a:r>
              <a:rPr lang="zh-CN" altLang="zh-CN" dirty="0" smtClean="0"/>
              <a:t>⑥</a:t>
            </a:r>
            <a:r>
              <a:rPr lang="en-US" altLang="zh-CN" dirty="0" smtClean="0"/>
              <a:t> </a:t>
            </a:r>
            <a:r>
              <a:rPr lang="zh-CN" altLang="en-US" dirty="0" smtClean="0"/>
              <a:t> 建议书由项目申报单位组织协作单位共同编写，申报单位加盖公章，并附双方盖章的合作协议；</a:t>
            </a:r>
          </a:p>
          <a:p>
            <a:pPr>
              <a:lnSpc>
                <a:spcPct val="150000"/>
              </a:lnSpc>
            </a:pPr>
            <a:r>
              <a:rPr lang="en-US" altLang="zh-CN" dirty="0" smtClean="0"/>
              <a:t>    </a:t>
            </a:r>
            <a:r>
              <a:rPr lang="zh-CN" altLang="zh-CN" dirty="0" smtClean="0"/>
              <a:t>⑦</a:t>
            </a:r>
            <a:r>
              <a:rPr lang="en-US" altLang="zh-CN" dirty="0" smtClean="0"/>
              <a:t> </a:t>
            </a:r>
            <a:r>
              <a:rPr lang="zh-CN" altLang="en-US" dirty="0" smtClean="0"/>
              <a:t> </a:t>
            </a:r>
            <a:r>
              <a:rPr lang="zh-CN" altLang="en-US" b="1" dirty="0" smtClean="0"/>
              <a:t>重大项目原则上是指能够切实解决产业链发展瓶颈问题、 关键核心技术的突破能够带动产业整体水平提升、 核心产品为产业链中高端产品、 实现跨区域配置资源、 牵头单位为创新性强的龙头骨干企业、产业链联合体总经济规模较大的项目</a:t>
            </a:r>
            <a:r>
              <a:rPr lang="zh-CN" altLang="en-US" dirty="0" smtClean="0"/>
              <a:t>。</a:t>
            </a:r>
          </a:p>
          <a:p>
            <a:pPr>
              <a:lnSpc>
                <a:spcPct val="150000"/>
              </a:lnSpc>
            </a:pPr>
            <a:endParaRPr lang="zh-CN" altLang="en-US" dirty="0" smtClean="0"/>
          </a:p>
          <a:p>
            <a:endParaRPr lang="zh-CN" altLang="en-US" dirty="0"/>
          </a:p>
        </p:txBody>
      </p:sp>
      <p:sp>
        <p:nvSpPr>
          <p:cNvPr id="2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32</a:t>
            </a:fld>
            <a:r>
              <a:rPr lang="en-US" altLang="zh-CN" b="1" dirty="0" smtClean="0"/>
              <a:t>/39</a:t>
            </a:r>
            <a:endParaRPr lang="zh-CN" altLang="en-US" b="1" dirty="0"/>
          </a:p>
        </p:txBody>
      </p:sp>
    </p:spTree>
    <p:extLst>
      <p:ext uri="{BB962C8B-B14F-4D97-AF65-F5344CB8AC3E}">
        <p14:creationId xmlns:p14="http://schemas.microsoft.com/office/powerpoint/2010/main" val="18254936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1019447" y="1488976"/>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rgbClr val="000099"/>
                </a:solidFill>
                <a:latin typeface="黑体" pitchFamily="49" charset="-122"/>
                <a:ea typeface="黑体" pitchFamily="49" charset="-122"/>
                <a:cs typeface="Times New Roman" pitchFamily="18" charset="0"/>
              </a:rPr>
              <a:t> </a:t>
            </a:r>
            <a:endParaRPr lang="zh-CN" altLang="en-US" sz="2400" b="1" dirty="0">
              <a:solidFill>
                <a:srgbClr val="000099"/>
              </a:solidFill>
              <a:latin typeface="黑体" pitchFamily="49" charset="-122"/>
              <a:ea typeface="黑体" pitchFamily="49" charset="-122"/>
              <a:cs typeface="Times New Roman" pitchFamily="18" charset="0"/>
            </a:endParaRPr>
          </a:p>
        </p:txBody>
      </p:sp>
      <p:sp>
        <p:nvSpPr>
          <p:cNvPr id="25" name="矩形 2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四、“十三五”区域示范申报流程及撰写要求</a:t>
            </a:r>
          </a:p>
        </p:txBody>
      </p:sp>
      <p:sp>
        <p:nvSpPr>
          <p:cNvPr id="26" name="TextBox 2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撰写要求</a:t>
            </a:r>
          </a:p>
        </p:txBody>
      </p:sp>
      <p:sp>
        <p:nvSpPr>
          <p:cNvPr id="2" name="矩形 1"/>
          <p:cNvSpPr/>
          <p:nvPr/>
        </p:nvSpPr>
        <p:spPr>
          <a:xfrm>
            <a:off x="539552" y="1556792"/>
            <a:ext cx="7992888" cy="4108817"/>
          </a:xfrm>
          <a:prstGeom prst="rect">
            <a:avLst/>
          </a:prstGeom>
        </p:spPr>
        <p:txBody>
          <a:bodyPr wrap="square">
            <a:spAutoFit/>
          </a:bodyPr>
          <a:lstStyle/>
          <a:p>
            <a:pPr>
              <a:lnSpc>
                <a:spcPct val="150000"/>
              </a:lnSpc>
            </a:pPr>
            <a:r>
              <a:rPr lang="zh-CN" altLang="zh-CN" b="1" dirty="0" smtClean="0"/>
              <a:t>（</a:t>
            </a:r>
            <a:r>
              <a:rPr lang="en-US" altLang="zh-CN" b="1" dirty="0" smtClean="0"/>
              <a:t>2</a:t>
            </a:r>
            <a:r>
              <a:rPr lang="zh-CN" altLang="zh-CN" b="1" dirty="0" smtClean="0"/>
              <a:t>）</a:t>
            </a:r>
            <a:r>
              <a:rPr lang="zh-CN" altLang="en-US" b="1" dirty="0" smtClean="0"/>
              <a:t>产业链协同</a:t>
            </a:r>
            <a:r>
              <a:rPr lang="zh-CN" altLang="en-US" b="1" i="1" u="sng" dirty="0" smtClean="0"/>
              <a:t>创新类公共服务平台</a:t>
            </a:r>
            <a:r>
              <a:rPr lang="zh-CN" altLang="en-US" b="1" dirty="0" smtClean="0"/>
              <a:t>项目</a:t>
            </a:r>
            <a:endParaRPr lang="en-US" altLang="zh-CN" b="1" dirty="0" smtClean="0"/>
          </a:p>
          <a:p>
            <a:r>
              <a:rPr lang="en-US" altLang="zh-CN" dirty="0" smtClean="0"/>
              <a:t>   </a:t>
            </a:r>
            <a:r>
              <a:rPr lang="zh-CN" altLang="zh-CN" dirty="0" smtClean="0"/>
              <a:t>①</a:t>
            </a:r>
            <a:r>
              <a:rPr lang="en-US" altLang="zh-CN" dirty="0" smtClean="0"/>
              <a:t> </a:t>
            </a:r>
            <a:r>
              <a:rPr lang="zh-CN" altLang="en-US" dirty="0" smtClean="0"/>
              <a:t>格式要求：中文编写、</a:t>
            </a:r>
            <a:r>
              <a:rPr lang="en-US" altLang="zh-CN" dirty="0" smtClean="0"/>
              <a:t>A4</a:t>
            </a:r>
            <a:r>
              <a:rPr lang="zh-CN" altLang="en-US" dirty="0" smtClean="0"/>
              <a:t>纸张、宋体四号。纸质材料双面打印、胶装成册，加盖单位公章。电子版文件内容应与纸质材料完全一致，采用</a:t>
            </a:r>
            <a:r>
              <a:rPr lang="en-US" altLang="zh-CN" dirty="0" smtClean="0"/>
              <a:t>word</a:t>
            </a:r>
            <a:r>
              <a:rPr lang="zh-CN" altLang="en-US" dirty="0" smtClean="0"/>
              <a:t>文档格式，与纸质文件一同上报。</a:t>
            </a:r>
          </a:p>
          <a:p>
            <a:r>
              <a:rPr lang="en-US" altLang="zh-CN" dirty="0" smtClean="0"/>
              <a:t>    </a:t>
            </a:r>
            <a:r>
              <a:rPr lang="zh-CN" altLang="zh-CN" dirty="0" smtClean="0"/>
              <a:t>② </a:t>
            </a:r>
            <a:r>
              <a:rPr lang="en-US" altLang="zh-CN" dirty="0" smtClean="0"/>
              <a:t> </a:t>
            </a:r>
            <a:r>
              <a:rPr lang="zh-CN" altLang="en-US" dirty="0" smtClean="0"/>
              <a:t>申请条件：申报单位为中华人民共和国境内注册的</a:t>
            </a:r>
            <a:r>
              <a:rPr lang="zh-CN" altLang="en-US" b="1" dirty="0" smtClean="0">
                <a:solidFill>
                  <a:srgbClr val="FF0000"/>
                </a:solidFill>
              </a:rPr>
              <a:t>企事业单位（高校、科研院所或企业等），可单独申报</a:t>
            </a:r>
            <a:r>
              <a:rPr lang="zh-CN" altLang="en-US" dirty="0" smtClean="0"/>
              <a:t>，也可联合协作单位共同申报</a:t>
            </a:r>
            <a:endParaRPr lang="en-US" altLang="zh-CN" dirty="0" smtClean="0"/>
          </a:p>
          <a:p>
            <a:r>
              <a:rPr lang="en-US" altLang="zh-CN" dirty="0"/>
              <a:t> </a:t>
            </a:r>
            <a:r>
              <a:rPr lang="en-US" altLang="zh-CN" dirty="0" smtClean="0"/>
              <a:t>   </a:t>
            </a:r>
            <a:r>
              <a:rPr lang="zh-CN" altLang="zh-CN" dirty="0" smtClean="0"/>
              <a:t>③</a:t>
            </a:r>
            <a:r>
              <a:rPr lang="en-US" altLang="zh-CN" dirty="0" smtClean="0"/>
              <a:t>  </a:t>
            </a:r>
            <a:r>
              <a:rPr lang="zh-CN" altLang="en-US" dirty="0" smtClean="0"/>
              <a:t>申请要求：项目申报单位须</a:t>
            </a:r>
            <a:r>
              <a:rPr lang="zh-CN" altLang="en-US" b="1" dirty="0" smtClean="0">
                <a:solidFill>
                  <a:srgbClr val="FF0000"/>
                </a:solidFill>
              </a:rPr>
              <a:t>围绕产业发展需求，提升公共服务能力</a:t>
            </a:r>
            <a:r>
              <a:rPr lang="zh-CN" altLang="en-US" dirty="0" smtClean="0"/>
              <a:t>，</a:t>
            </a:r>
            <a:r>
              <a:rPr lang="zh-CN" altLang="en-US" b="1" dirty="0" smtClean="0">
                <a:solidFill>
                  <a:srgbClr val="FF0000"/>
                </a:solidFill>
              </a:rPr>
              <a:t>建立完善的开放共享服务机制</a:t>
            </a:r>
            <a:r>
              <a:rPr lang="zh-CN" altLang="en-US" dirty="0" smtClean="0"/>
              <a:t>。</a:t>
            </a:r>
          </a:p>
          <a:p>
            <a:r>
              <a:rPr lang="en-US" altLang="zh-CN" dirty="0" smtClean="0"/>
              <a:t>    </a:t>
            </a:r>
            <a:r>
              <a:rPr lang="zh-CN" altLang="zh-CN" dirty="0" smtClean="0"/>
              <a:t>④</a:t>
            </a:r>
            <a:r>
              <a:rPr lang="en-US" altLang="zh-CN" dirty="0" smtClean="0"/>
              <a:t>  </a:t>
            </a:r>
            <a:r>
              <a:rPr lang="zh-CN" altLang="en-US" dirty="0" smtClean="0"/>
              <a:t>申报单位应客观、真实地填报申报材料，遵守国家有关法律法规。一经查实虚假申报，将取消申报资格。</a:t>
            </a:r>
            <a:endParaRPr lang="en-US" altLang="zh-CN" dirty="0" smtClean="0"/>
          </a:p>
          <a:p>
            <a:r>
              <a:rPr lang="en-US" altLang="zh-CN" dirty="0" smtClean="0"/>
              <a:t>    </a:t>
            </a:r>
            <a:r>
              <a:rPr lang="zh-CN" altLang="zh-CN" dirty="0" smtClean="0"/>
              <a:t>⑤ </a:t>
            </a:r>
            <a:r>
              <a:rPr lang="en-US" altLang="zh-CN" dirty="0" smtClean="0"/>
              <a:t> </a:t>
            </a:r>
            <a:r>
              <a:rPr lang="zh-CN" altLang="en-US" dirty="0" smtClean="0"/>
              <a:t>项目总投资、申报专项资金额度应与申报单位和协作单位的现有研发能力、经济实力、资金筹措能力及项目任务的要求相匹配。</a:t>
            </a:r>
          </a:p>
          <a:p>
            <a:r>
              <a:rPr lang="en-US" altLang="zh-CN" dirty="0" smtClean="0"/>
              <a:t>   </a:t>
            </a:r>
            <a:r>
              <a:rPr lang="zh-CN" altLang="zh-CN" dirty="0" smtClean="0"/>
              <a:t>⑥ </a:t>
            </a:r>
            <a:r>
              <a:rPr lang="zh-CN" altLang="en-US" dirty="0" smtClean="0"/>
              <a:t> 建议书由申报单位组织编写或联合协作单位共同编写，申报单位加盖公章，并附双方盖章的合作协议。</a:t>
            </a:r>
            <a:endParaRPr lang="zh-CN" altLang="en-US" dirty="0"/>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33</a:t>
            </a:fld>
            <a:r>
              <a:rPr lang="en-US" altLang="zh-CN" b="1" dirty="0" smtClean="0"/>
              <a:t>/39</a:t>
            </a:r>
            <a:endParaRPr lang="zh-CN" altLang="en-US" b="1" dirty="0"/>
          </a:p>
        </p:txBody>
      </p:sp>
    </p:spTree>
    <p:extLst>
      <p:ext uri="{BB962C8B-B14F-4D97-AF65-F5344CB8AC3E}">
        <p14:creationId xmlns:p14="http://schemas.microsoft.com/office/powerpoint/2010/main" val="34174525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1019447" y="1488976"/>
            <a:ext cx="34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rgbClr val="000099"/>
                </a:solidFill>
                <a:latin typeface="黑体" pitchFamily="49" charset="-122"/>
                <a:ea typeface="黑体" pitchFamily="49" charset="-122"/>
                <a:cs typeface="Times New Roman" pitchFamily="18" charset="0"/>
              </a:rPr>
              <a:t> </a:t>
            </a:r>
            <a:endParaRPr lang="zh-CN" altLang="en-US" sz="2400" b="1" dirty="0">
              <a:solidFill>
                <a:srgbClr val="000099"/>
              </a:solidFill>
              <a:latin typeface="黑体" pitchFamily="49" charset="-122"/>
              <a:ea typeface="黑体" pitchFamily="49" charset="-122"/>
              <a:cs typeface="Times New Roman" pitchFamily="18" charset="0"/>
            </a:endParaRPr>
          </a:p>
        </p:txBody>
      </p:sp>
      <p:sp>
        <p:nvSpPr>
          <p:cNvPr id="25" name="矩形 2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四、“十三五”区域示范申报流程及撰写要求</a:t>
            </a:r>
          </a:p>
        </p:txBody>
      </p:sp>
      <p:sp>
        <p:nvSpPr>
          <p:cNvPr id="26" name="TextBox 2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撰写要求</a:t>
            </a:r>
          </a:p>
        </p:txBody>
      </p:sp>
      <p:sp>
        <p:nvSpPr>
          <p:cNvPr id="2" name="矩形 1"/>
          <p:cNvSpPr/>
          <p:nvPr/>
        </p:nvSpPr>
        <p:spPr>
          <a:xfrm>
            <a:off x="539552" y="1556792"/>
            <a:ext cx="7992888" cy="4939814"/>
          </a:xfrm>
          <a:prstGeom prst="rect">
            <a:avLst/>
          </a:prstGeom>
        </p:spPr>
        <p:txBody>
          <a:bodyPr wrap="square">
            <a:spAutoFit/>
          </a:bodyPr>
          <a:lstStyle/>
          <a:p>
            <a:pPr>
              <a:lnSpc>
                <a:spcPct val="150000"/>
              </a:lnSpc>
            </a:pPr>
            <a:r>
              <a:rPr lang="zh-CN" altLang="zh-CN" b="1" dirty="0" smtClean="0"/>
              <a:t>（</a:t>
            </a:r>
            <a:r>
              <a:rPr lang="en-US" altLang="zh-CN" b="1" dirty="0" smtClean="0"/>
              <a:t>3</a:t>
            </a:r>
            <a:r>
              <a:rPr lang="zh-CN" altLang="zh-CN" b="1" dirty="0" smtClean="0"/>
              <a:t>）</a:t>
            </a:r>
            <a:r>
              <a:rPr lang="zh-CN" altLang="en-US" b="1" dirty="0" smtClean="0"/>
              <a:t>产业</a:t>
            </a:r>
            <a:r>
              <a:rPr lang="zh-CN" altLang="en-US" b="1" i="1" u="sng" dirty="0" smtClean="0"/>
              <a:t>孵化集聚创新项目</a:t>
            </a:r>
            <a:endParaRPr lang="en-US" altLang="zh-CN" b="1" dirty="0" smtClean="0"/>
          </a:p>
          <a:p>
            <a:r>
              <a:rPr lang="en-US" altLang="zh-CN" dirty="0" smtClean="0"/>
              <a:t>   </a:t>
            </a:r>
            <a:r>
              <a:rPr lang="zh-CN" altLang="zh-CN" dirty="0" smtClean="0"/>
              <a:t>①</a:t>
            </a:r>
            <a:r>
              <a:rPr lang="en-US" altLang="zh-CN" dirty="0" smtClean="0"/>
              <a:t> </a:t>
            </a:r>
            <a:r>
              <a:rPr lang="zh-CN" altLang="en-US" dirty="0" smtClean="0"/>
              <a:t>格式要求：中文编写、</a:t>
            </a:r>
            <a:r>
              <a:rPr lang="en-US" altLang="zh-CN" dirty="0" smtClean="0"/>
              <a:t>A4</a:t>
            </a:r>
            <a:r>
              <a:rPr lang="zh-CN" altLang="en-US" dirty="0" smtClean="0"/>
              <a:t>纸张、宋体四号。纸质材料双面打印、胶装成册，加盖单位公章。电子版文件内容应与纸质材料完全一致，采用</a:t>
            </a:r>
            <a:r>
              <a:rPr lang="en-US" altLang="zh-CN" dirty="0" smtClean="0"/>
              <a:t>word</a:t>
            </a:r>
            <a:r>
              <a:rPr lang="zh-CN" altLang="en-US" dirty="0" smtClean="0"/>
              <a:t>文档格式，与纸质文件一同上报。</a:t>
            </a:r>
          </a:p>
          <a:p>
            <a:r>
              <a:rPr lang="en-US" altLang="zh-CN" dirty="0" smtClean="0"/>
              <a:t>    </a:t>
            </a:r>
            <a:r>
              <a:rPr lang="zh-CN" altLang="zh-CN" dirty="0" smtClean="0"/>
              <a:t>② </a:t>
            </a:r>
            <a:r>
              <a:rPr lang="en-US" altLang="zh-CN" dirty="0" smtClean="0"/>
              <a:t> </a:t>
            </a:r>
            <a:r>
              <a:rPr lang="zh-CN" altLang="en-US" dirty="0" smtClean="0"/>
              <a:t>申请条件：</a:t>
            </a:r>
            <a:r>
              <a:rPr lang="zh-CN" altLang="zh-CN" dirty="0" smtClean="0"/>
              <a:t>申报单位和成员单位为中华人民共和国境内注册的</a:t>
            </a:r>
            <a:r>
              <a:rPr lang="zh-CN" altLang="zh-CN" b="1" dirty="0" smtClean="0">
                <a:solidFill>
                  <a:srgbClr val="FF0000"/>
                </a:solidFill>
              </a:rPr>
              <a:t>企事业单位</a:t>
            </a:r>
            <a:r>
              <a:rPr lang="zh-CN" altLang="zh-CN" dirty="0" smtClean="0"/>
              <a:t>。申报单位原则上为</a:t>
            </a:r>
            <a:r>
              <a:rPr lang="zh-CN" altLang="zh-CN" b="1" dirty="0" smtClean="0">
                <a:solidFill>
                  <a:srgbClr val="FF0000"/>
                </a:solidFill>
              </a:rPr>
              <a:t>经政府部门审批的市级以上园区（包括海洋产业作为重要发展方向的园区、众创空间、孵化器和加速器等）的运营机构（非行政机构</a:t>
            </a:r>
            <a:r>
              <a:rPr lang="zh-CN" altLang="zh-CN" dirty="0" smtClean="0"/>
              <a:t>）</a:t>
            </a:r>
            <a:endParaRPr lang="en-US" altLang="zh-CN" dirty="0" smtClean="0"/>
          </a:p>
          <a:p>
            <a:r>
              <a:rPr lang="en-US" altLang="zh-CN" dirty="0"/>
              <a:t> </a:t>
            </a:r>
            <a:r>
              <a:rPr lang="en-US" altLang="zh-CN" dirty="0" smtClean="0"/>
              <a:t>   </a:t>
            </a:r>
            <a:r>
              <a:rPr lang="zh-CN" altLang="zh-CN" dirty="0" smtClean="0"/>
              <a:t>③</a:t>
            </a:r>
            <a:r>
              <a:rPr lang="en-US" altLang="zh-CN" dirty="0" smtClean="0"/>
              <a:t>  </a:t>
            </a:r>
            <a:r>
              <a:rPr lang="zh-CN" altLang="en-US" dirty="0" smtClean="0"/>
              <a:t>申请要求：</a:t>
            </a:r>
            <a:r>
              <a:rPr lang="zh-CN" altLang="zh-CN" dirty="0" smtClean="0"/>
              <a:t>申报单位编制</a:t>
            </a:r>
            <a:r>
              <a:rPr lang="zh-CN" altLang="zh-CN" b="1" dirty="0" smtClean="0"/>
              <a:t>项目总体方案，并组织园区企业、科研院所、高校等成员单位组成联合体，进行联合申报，集中实施项目</a:t>
            </a:r>
            <a:r>
              <a:rPr lang="zh-CN" altLang="zh-CN" dirty="0" smtClean="0"/>
              <a:t>。</a:t>
            </a:r>
            <a:endParaRPr lang="zh-CN" altLang="en-US" dirty="0" smtClean="0"/>
          </a:p>
          <a:p>
            <a:r>
              <a:rPr lang="en-US" altLang="zh-CN" dirty="0" smtClean="0"/>
              <a:t>    </a:t>
            </a:r>
            <a:r>
              <a:rPr lang="zh-CN" altLang="zh-CN" dirty="0" smtClean="0"/>
              <a:t>④</a:t>
            </a:r>
            <a:r>
              <a:rPr lang="en-US" altLang="zh-CN" dirty="0" smtClean="0"/>
              <a:t>  </a:t>
            </a:r>
            <a:r>
              <a:rPr lang="zh-CN" altLang="en-US" dirty="0" smtClean="0"/>
              <a:t>申报单位应客观、真实地填报申报材料，遵守国家有关法律法规。一经查实虚假申报，将取消申报资格。</a:t>
            </a:r>
            <a:endParaRPr lang="en-US" altLang="zh-CN" dirty="0" smtClean="0"/>
          </a:p>
          <a:p>
            <a:r>
              <a:rPr lang="en-US" altLang="zh-CN" dirty="0" smtClean="0"/>
              <a:t>    </a:t>
            </a:r>
            <a:r>
              <a:rPr lang="zh-CN" altLang="zh-CN" dirty="0" smtClean="0"/>
              <a:t>⑤ </a:t>
            </a:r>
            <a:r>
              <a:rPr lang="en-US" altLang="zh-CN" dirty="0" smtClean="0"/>
              <a:t> </a:t>
            </a:r>
            <a:r>
              <a:rPr lang="zh-CN" altLang="en-US" dirty="0" smtClean="0"/>
              <a:t>项目总投资、申报专项资金额度应与申报单位和协作单位的现有研发能力、经济实力、资金筹措能力及项目任务的要求相匹配。</a:t>
            </a:r>
          </a:p>
          <a:p>
            <a:r>
              <a:rPr lang="en-US" altLang="zh-CN" dirty="0" smtClean="0"/>
              <a:t>   </a:t>
            </a:r>
            <a:r>
              <a:rPr lang="zh-CN" altLang="zh-CN" dirty="0" smtClean="0"/>
              <a:t>⑥ </a:t>
            </a:r>
            <a:r>
              <a:rPr lang="zh-CN" altLang="en-US" dirty="0" smtClean="0"/>
              <a:t> 建议书由项目申报单位组织成员单位共同编写，申报单位加盖公章。成员单位编写子项目建议书（格式见附件</a:t>
            </a:r>
            <a:r>
              <a:rPr lang="en-US" altLang="zh-CN" dirty="0" smtClean="0"/>
              <a:t>4-2</a:t>
            </a:r>
            <a:r>
              <a:rPr lang="zh-CN" altLang="en-US" dirty="0" smtClean="0"/>
              <a:t>）、公共服务平台子项目建议书（格式见附件</a:t>
            </a:r>
            <a:r>
              <a:rPr lang="en-US" altLang="zh-CN" dirty="0" smtClean="0"/>
              <a:t>4-3</a:t>
            </a:r>
            <a:r>
              <a:rPr lang="zh-CN" altLang="en-US" dirty="0" smtClean="0"/>
              <a:t>）并加盖公章，由申报单位汇总一并申报。</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34</a:t>
            </a:fld>
            <a:r>
              <a:rPr lang="en-US" altLang="zh-CN" b="1" dirty="0" smtClean="0"/>
              <a:t>/39</a:t>
            </a:r>
            <a:endParaRPr lang="zh-CN" altLang="en-US" b="1" dirty="0"/>
          </a:p>
        </p:txBody>
      </p:sp>
    </p:spTree>
    <p:extLst>
      <p:ext uri="{BB962C8B-B14F-4D97-AF65-F5344CB8AC3E}">
        <p14:creationId xmlns:p14="http://schemas.microsoft.com/office/powerpoint/2010/main" val="21251301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4294967295"/>
          </p:nvPr>
        </p:nvSpPr>
        <p:spPr>
          <a:xfrm>
            <a:off x="565150" y="1700808"/>
            <a:ext cx="8013700" cy="4525963"/>
          </a:xfrm>
        </p:spPr>
        <p:txBody>
          <a:bodyPr>
            <a:normAutofit/>
          </a:bodyPr>
          <a:lstStyle/>
          <a:p>
            <a:pPr marL="0" indent="0" algn="just">
              <a:lnSpc>
                <a:spcPct val="150000"/>
              </a:lnSpc>
              <a:buNone/>
            </a:pPr>
            <a:r>
              <a:rPr lang="zh-CN" altLang="en-US" sz="1800" dirty="0" smtClean="0"/>
              <a:t>（</a:t>
            </a:r>
            <a:r>
              <a:rPr lang="en-US" altLang="zh-CN" sz="1800" dirty="0" smtClean="0"/>
              <a:t>1</a:t>
            </a:r>
            <a:r>
              <a:rPr lang="zh-CN" altLang="en-US" sz="1800" dirty="0" smtClean="0"/>
              <a:t>）项目内容</a:t>
            </a:r>
            <a:r>
              <a:rPr lang="zh-CN" altLang="en-US" sz="1800" b="1" dirty="0">
                <a:solidFill>
                  <a:srgbClr val="FF0000"/>
                </a:solidFill>
              </a:rPr>
              <a:t>不符合指南</a:t>
            </a:r>
            <a:r>
              <a:rPr lang="zh-CN" altLang="en-US" sz="1800" dirty="0" smtClean="0"/>
              <a:t>：有的申报项目的内容不在指南支持范围之内，甚至完全没有交集；有的指标不符合指南要求；有的照抄指南的表述，没有转化成可考核的指标。</a:t>
            </a:r>
          </a:p>
          <a:p>
            <a:pPr marL="0" indent="0" algn="just">
              <a:lnSpc>
                <a:spcPct val="150000"/>
              </a:lnSpc>
              <a:buNone/>
            </a:pPr>
            <a:r>
              <a:rPr lang="zh-CN" altLang="en-US" sz="1800" dirty="0" smtClean="0"/>
              <a:t>（</a:t>
            </a:r>
            <a:r>
              <a:rPr lang="en-US" altLang="zh-CN" sz="1800" dirty="0" smtClean="0"/>
              <a:t>2</a:t>
            </a:r>
            <a:r>
              <a:rPr lang="zh-CN" altLang="en-US" sz="1800" dirty="0" smtClean="0"/>
              <a:t>）</a:t>
            </a:r>
            <a:r>
              <a:rPr lang="zh-CN" altLang="en-US" sz="1800" b="1" dirty="0">
                <a:solidFill>
                  <a:srgbClr val="FF0000"/>
                </a:solidFill>
              </a:rPr>
              <a:t>工作基础薄弱</a:t>
            </a:r>
            <a:r>
              <a:rPr lang="zh-CN" altLang="en-US" sz="1800" dirty="0" smtClean="0"/>
              <a:t>：有的还停留在实验室阶段，没有经过中试，甚至还停留在概念阶段。</a:t>
            </a:r>
          </a:p>
          <a:p>
            <a:pPr marL="0" indent="0" algn="just">
              <a:lnSpc>
                <a:spcPct val="150000"/>
              </a:lnSpc>
              <a:buNone/>
            </a:pPr>
            <a:r>
              <a:rPr lang="zh-CN" altLang="en-US" sz="1800" dirty="0" smtClean="0"/>
              <a:t>（</a:t>
            </a:r>
            <a:r>
              <a:rPr lang="en-US" altLang="zh-CN" sz="1800" dirty="0" smtClean="0"/>
              <a:t>3</a:t>
            </a:r>
            <a:r>
              <a:rPr lang="zh-CN" altLang="en-US" sz="1800" dirty="0" smtClean="0"/>
              <a:t>）实施</a:t>
            </a:r>
            <a:r>
              <a:rPr lang="zh-CN" altLang="en-US" sz="1800" b="1" dirty="0">
                <a:solidFill>
                  <a:srgbClr val="FF0000"/>
                </a:solidFill>
              </a:rPr>
              <a:t>内容不明确</a:t>
            </a:r>
            <a:r>
              <a:rPr lang="zh-CN" altLang="en-US" sz="1800" dirty="0" smtClean="0"/>
              <a:t>：技术、工艺、产品、性能指标不明确，经济技术指标可考核性差。</a:t>
            </a:r>
          </a:p>
          <a:p>
            <a:pPr marL="0" indent="0" algn="just">
              <a:lnSpc>
                <a:spcPct val="150000"/>
              </a:lnSpc>
              <a:buNone/>
            </a:pPr>
            <a:r>
              <a:rPr lang="zh-CN" altLang="en-US" sz="1800" dirty="0" smtClean="0"/>
              <a:t>（</a:t>
            </a:r>
            <a:r>
              <a:rPr lang="en-US" altLang="zh-CN" sz="1800" dirty="0" smtClean="0"/>
              <a:t>4</a:t>
            </a:r>
            <a:r>
              <a:rPr lang="zh-CN" altLang="en-US" sz="1800" dirty="0" smtClean="0"/>
              <a:t>）</a:t>
            </a:r>
            <a:r>
              <a:rPr lang="zh-CN" altLang="en-US" sz="1800" b="1" dirty="0">
                <a:solidFill>
                  <a:srgbClr val="FF0000"/>
                </a:solidFill>
              </a:rPr>
              <a:t>产品和技术创新性引领性不足</a:t>
            </a:r>
            <a:r>
              <a:rPr lang="zh-CN" altLang="en-US" sz="1800" dirty="0" smtClean="0"/>
              <a:t>：有的项目技术工艺和产品还是</a:t>
            </a:r>
            <a:r>
              <a:rPr lang="zh-CN" altLang="en-US" sz="1800" dirty="0"/>
              <a:t>停留在落后甚至被淘汰的状况，或者简单扩大再生产。产品应处于产业价值链的高端。</a:t>
            </a:r>
          </a:p>
        </p:txBody>
      </p:sp>
      <p:sp>
        <p:nvSpPr>
          <p:cNvPr id="8" name="矩形 7"/>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五、“十三五”区域示范申报常见存在的问题</a:t>
            </a:r>
          </a:p>
        </p:txBody>
      </p:sp>
      <p:sp>
        <p:nvSpPr>
          <p:cNvPr id="9" name="TextBox 8"/>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i="1" u="sng" dirty="0" smtClean="0">
                <a:solidFill>
                  <a:srgbClr val="7030A0"/>
                </a:solidFill>
                <a:latin typeface="黑体" pitchFamily="49" charset="-122"/>
                <a:ea typeface="黑体" pitchFamily="49" charset="-122"/>
                <a:cs typeface="Times New Roman" pitchFamily="18" charset="0"/>
              </a:rPr>
              <a:t>产业链协同创新</a:t>
            </a:r>
            <a:r>
              <a:rPr lang="zh-CN" altLang="en-US" b="1" dirty="0" smtClean="0">
                <a:solidFill>
                  <a:srgbClr val="7030A0"/>
                </a:solidFill>
                <a:latin typeface="黑体" pitchFamily="49" charset="-122"/>
                <a:ea typeface="黑体" pitchFamily="49" charset="-122"/>
                <a:cs typeface="Times New Roman" pitchFamily="18" charset="0"/>
              </a:rPr>
              <a:t>项目</a:t>
            </a:r>
          </a:p>
        </p:txBody>
      </p:sp>
      <p:sp>
        <p:nvSpPr>
          <p:cNvPr id="12"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35</a:t>
            </a:fld>
            <a:r>
              <a:rPr lang="en-US" altLang="zh-CN" b="1" dirty="0" smtClean="0"/>
              <a:t>/39</a:t>
            </a:r>
            <a:endParaRPr lang="zh-CN" altLang="en-US" b="1" dirty="0"/>
          </a:p>
        </p:txBody>
      </p:sp>
    </p:spTree>
    <p:extLst>
      <p:ext uri="{BB962C8B-B14F-4D97-AF65-F5344CB8AC3E}">
        <p14:creationId xmlns:p14="http://schemas.microsoft.com/office/powerpoint/2010/main" val="25238202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628800"/>
            <a:ext cx="7704856" cy="4662815"/>
          </a:xfrm>
          <a:prstGeom prst="rect">
            <a:avLst/>
          </a:prstGeom>
        </p:spPr>
        <p:txBody>
          <a:bodyPr wrap="square">
            <a:spAutoFit/>
          </a:bodyPr>
          <a:lstStyle/>
          <a:p>
            <a:pPr>
              <a:lnSpc>
                <a:spcPct val="150000"/>
              </a:lnSpc>
            </a:pPr>
            <a:r>
              <a:rPr lang="zh-CN" altLang="en-US" dirty="0" smtClean="0"/>
              <a:t>（</a:t>
            </a:r>
            <a:r>
              <a:rPr lang="en-US" altLang="zh-CN" dirty="0" smtClean="0"/>
              <a:t>5</a:t>
            </a:r>
            <a:r>
              <a:rPr lang="zh-CN" altLang="en-US" dirty="0" smtClean="0"/>
              <a:t>）产业链</a:t>
            </a:r>
            <a:r>
              <a:rPr lang="zh-CN" altLang="en-US" b="1" dirty="0" smtClean="0">
                <a:solidFill>
                  <a:srgbClr val="FF0000"/>
                </a:solidFill>
              </a:rPr>
              <a:t>协同不紧密</a:t>
            </a:r>
            <a:r>
              <a:rPr lang="zh-CN" altLang="en-US" dirty="0" smtClean="0"/>
              <a:t>：有的项目除了科研院所只有</a:t>
            </a:r>
            <a:r>
              <a:rPr lang="en-US" altLang="zh-CN" dirty="0" smtClean="0"/>
              <a:t>1-2</a:t>
            </a:r>
            <a:r>
              <a:rPr lang="zh-CN" altLang="en-US" dirty="0" smtClean="0"/>
              <a:t>家企业承担，明显没有形成产业链，或者是松散型、拉郎配型的组织形式。</a:t>
            </a:r>
          </a:p>
          <a:p>
            <a:pPr>
              <a:lnSpc>
                <a:spcPct val="150000"/>
              </a:lnSpc>
            </a:pPr>
            <a:r>
              <a:rPr lang="zh-CN" altLang="en-US" dirty="0" smtClean="0"/>
              <a:t>（</a:t>
            </a:r>
            <a:r>
              <a:rPr lang="en-US" altLang="zh-CN" dirty="0" smtClean="0"/>
              <a:t>6</a:t>
            </a:r>
            <a:r>
              <a:rPr lang="zh-CN" altLang="en-US" dirty="0" smtClean="0"/>
              <a:t>）产业链</a:t>
            </a:r>
            <a:r>
              <a:rPr lang="zh-CN" altLang="en-US" b="1" dirty="0">
                <a:solidFill>
                  <a:srgbClr val="FF0000"/>
                </a:solidFill>
              </a:rPr>
              <a:t>协同创新的分工不明确</a:t>
            </a:r>
            <a:r>
              <a:rPr lang="zh-CN" altLang="en-US" dirty="0" smtClean="0"/>
              <a:t>：应该以产业链部署创新链，每个单位承担创新链上的关键节点的技术和产品。</a:t>
            </a:r>
          </a:p>
          <a:p>
            <a:pPr>
              <a:lnSpc>
                <a:spcPct val="150000"/>
              </a:lnSpc>
            </a:pPr>
            <a:r>
              <a:rPr lang="zh-CN" altLang="en-US" dirty="0" smtClean="0"/>
              <a:t>（</a:t>
            </a:r>
            <a:r>
              <a:rPr lang="en-US" altLang="zh-CN" dirty="0" smtClean="0"/>
              <a:t>7</a:t>
            </a:r>
            <a:r>
              <a:rPr lang="zh-CN" altLang="en-US" dirty="0" smtClean="0"/>
              <a:t>）产业链</a:t>
            </a:r>
            <a:r>
              <a:rPr lang="zh-CN" altLang="en-US" b="1" dirty="0">
                <a:solidFill>
                  <a:srgbClr val="FF0000"/>
                </a:solidFill>
              </a:rPr>
              <a:t>协同创新的机制不明确</a:t>
            </a:r>
            <a:r>
              <a:rPr lang="zh-CN" altLang="en-US" dirty="0" smtClean="0"/>
              <a:t>：通过什么样的纽带进行协同创新？采取什么样的组织形式来实现高效协同？产业链、技术类、人才链、资金链等如何协同？</a:t>
            </a:r>
          </a:p>
          <a:p>
            <a:pPr>
              <a:lnSpc>
                <a:spcPct val="150000"/>
              </a:lnSpc>
            </a:pPr>
            <a:r>
              <a:rPr lang="zh-CN" altLang="en-US" dirty="0" smtClean="0"/>
              <a:t>（</a:t>
            </a:r>
            <a:r>
              <a:rPr lang="en-US" altLang="zh-CN" dirty="0" smtClean="0"/>
              <a:t>8</a:t>
            </a:r>
            <a:r>
              <a:rPr lang="zh-CN" altLang="en-US" dirty="0" smtClean="0"/>
              <a:t>）</a:t>
            </a:r>
            <a:r>
              <a:rPr lang="zh-CN" altLang="en-US" b="1" dirty="0">
                <a:solidFill>
                  <a:srgbClr val="FF0000"/>
                </a:solidFill>
              </a:rPr>
              <a:t>混淆示范项目与技术攻关项目的区别</a:t>
            </a:r>
            <a:r>
              <a:rPr lang="zh-CN" altLang="en-US" dirty="0" smtClean="0"/>
              <a:t>：有些项目建议书从题目到内容基本上都是研究性内容</a:t>
            </a:r>
          </a:p>
          <a:p>
            <a:pPr>
              <a:lnSpc>
                <a:spcPct val="150000"/>
              </a:lnSpc>
            </a:pPr>
            <a:r>
              <a:rPr lang="zh-CN" altLang="en-US" dirty="0" smtClean="0"/>
              <a:t>（</a:t>
            </a:r>
            <a:r>
              <a:rPr lang="en-US" altLang="zh-CN" dirty="0" smtClean="0"/>
              <a:t>9</a:t>
            </a:r>
            <a:r>
              <a:rPr lang="zh-CN" altLang="en-US" dirty="0" smtClean="0"/>
              <a:t>）项目</a:t>
            </a:r>
            <a:r>
              <a:rPr lang="zh-CN" altLang="en-US" b="1" dirty="0">
                <a:solidFill>
                  <a:srgbClr val="FF0000"/>
                </a:solidFill>
              </a:rPr>
              <a:t>预算不合理</a:t>
            </a:r>
            <a:r>
              <a:rPr lang="zh-CN" altLang="en-US" dirty="0" smtClean="0"/>
              <a:t>：有的项目利用专项资金用于基建；预算不翔实；用于创新方面的资金少等。</a:t>
            </a:r>
            <a:endParaRPr lang="zh-CN" altLang="en-US" dirty="0"/>
          </a:p>
        </p:txBody>
      </p:sp>
      <p:sp>
        <p:nvSpPr>
          <p:cNvPr id="10"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36</a:t>
            </a:fld>
            <a:r>
              <a:rPr lang="en-US" altLang="zh-CN" b="1" dirty="0" smtClean="0"/>
              <a:t>/39</a:t>
            </a:r>
            <a:endParaRPr lang="zh-CN" altLang="en-US" b="1" dirty="0"/>
          </a:p>
        </p:txBody>
      </p:sp>
      <p:sp>
        <p:nvSpPr>
          <p:cNvPr id="11" name="矩形 10"/>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五、“十三五”区域示范申报常见存在的问题</a:t>
            </a:r>
          </a:p>
        </p:txBody>
      </p:sp>
      <p:sp>
        <p:nvSpPr>
          <p:cNvPr id="12" name="TextBox 11"/>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i="1" u="sng" dirty="0" smtClean="0">
                <a:solidFill>
                  <a:srgbClr val="7030A0"/>
                </a:solidFill>
                <a:latin typeface="黑体" pitchFamily="49" charset="-122"/>
                <a:ea typeface="黑体" pitchFamily="49" charset="-122"/>
                <a:cs typeface="Times New Roman" pitchFamily="18" charset="0"/>
              </a:rPr>
              <a:t>产业链协同创新</a:t>
            </a:r>
            <a:r>
              <a:rPr lang="zh-CN" altLang="en-US" b="1" dirty="0" smtClean="0">
                <a:solidFill>
                  <a:srgbClr val="7030A0"/>
                </a:solidFill>
                <a:latin typeface="黑体" pitchFamily="49" charset="-122"/>
                <a:ea typeface="黑体" pitchFamily="49" charset="-122"/>
                <a:cs typeface="Times New Roman" pitchFamily="18" charset="0"/>
              </a:rPr>
              <a:t>项目</a:t>
            </a:r>
          </a:p>
        </p:txBody>
      </p:sp>
    </p:spTree>
    <p:extLst>
      <p:ext uri="{BB962C8B-B14F-4D97-AF65-F5344CB8AC3E}">
        <p14:creationId xmlns:p14="http://schemas.microsoft.com/office/powerpoint/2010/main" val="30679649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628800"/>
            <a:ext cx="8064896" cy="4662815"/>
          </a:xfrm>
          <a:prstGeom prst="rect">
            <a:avLst/>
          </a:prstGeom>
        </p:spPr>
        <p:txBody>
          <a:bodyPr wrap="square">
            <a:spAutoFit/>
          </a:bodyPr>
          <a:lstStyle/>
          <a:p>
            <a:pPr>
              <a:lnSpc>
                <a:spcPct val="150000"/>
              </a:lnSpc>
            </a:pPr>
            <a:r>
              <a:rPr lang="zh-CN" altLang="en-US" dirty="0" smtClean="0"/>
              <a:t>（</a:t>
            </a:r>
            <a:r>
              <a:rPr lang="en-US" altLang="zh-CN" dirty="0" smtClean="0"/>
              <a:t>1</a:t>
            </a:r>
            <a:r>
              <a:rPr lang="zh-CN" altLang="en-US" dirty="0" smtClean="0"/>
              <a:t>）误认为是</a:t>
            </a:r>
            <a:r>
              <a:rPr lang="zh-CN" altLang="en-US" b="1" dirty="0" smtClean="0">
                <a:solidFill>
                  <a:srgbClr val="FF0000"/>
                </a:solidFill>
              </a:rPr>
              <a:t>纯粹的园区建设项目</a:t>
            </a:r>
            <a:r>
              <a:rPr lang="zh-CN" altLang="en-US" dirty="0" smtClean="0"/>
              <a:t>，实际上重点还是由企业实施的指南明确规定的中高端产品创新开发和生产；</a:t>
            </a:r>
          </a:p>
          <a:p>
            <a:pPr>
              <a:lnSpc>
                <a:spcPct val="150000"/>
              </a:lnSpc>
            </a:pPr>
            <a:r>
              <a:rPr lang="zh-CN" altLang="en-US" dirty="0" smtClean="0"/>
              <a:t>（</a:t>
            </a:r>
            <a:r>
              <a:rPr lang="en-US" altLang="zh-CN" dirty="0" smtClean="0"/>
              <a:t>2</a:t>
            </a:r>
            <a:r>
              <a:rPr lang="zh-CN" altLang="en-US" dirty="0" smtClean="0"/>
              <a:t>）</a:t>
            </a:r>
            <a:r>
              <a:rPr lang="zh-CN" altLang="en-US" b="1" dirty="0" smtClean="0">
                <a:solidFill>
                  <a:srgbClr val="FF0000"/>
                </a:solidFill>
              </a:rPr>
              <a:t>产业孵化聚集的机制不明确</a:t>
            </a:r>
            <a:r>
              <a:rPr lang="zh-CN" altLang="en-US" dirty="0" smtClean="0"/>
              <a:t>，是以资金、市场还是其他什么纽带把各个创新主体凝聚在一起进行创新；</a:t>
            </a:r>
          </a:p>
          <a:p>
            <a:pPr>
              <a:lnSpc>
                <a:spcPct val="150000"/>
              </a:lnSpc>
            </a:pPr>
            <a:r>
              <a:rPr lang="zh-CN" altLang="en-US" dirty="0" smtClean="0"/>
              <a:t>（</a:t>
            </a:r>
            <a:r>
              <a:rPr lang="en-US" altLang="zh-CN" dirty="0" smtClean="0"/>
              <a:t>3</a:t>
            </a:r>
            <a:r>
              <a:rPr lang="zh-CN" altLang="en-US" dirty="0" smtClean="0"/>
              <a:t>）如何整合资源和要素以实现孵化聚集；</a:t>
            </a:r>
          </a:p>
          <a:p>
            <a:pPr>
              <a:lnSpc>
                <a:spcPct val="150000"/>
              </a:lnSpc>
            </a:pPr>
            <a:r>
              <a:rPr lang="zh-CN" altLang="en-US" dirty="0" smtClean="0"/>
              <a:t>（</a:t>
            </a:r>
            <a:r>
              <a:rPr lang="en-US" altLang="zh-CN" dirty="0" smtClean="0"/>
              <a:t>4</a:t>
            </a:r>
            <a:r>
              <a:rPr lang="zh-CN" altLang="en-US" dirty="0" smtClean="0"/>
              <a:t>）没有明确园区在成果转化、人才培养、企业孵化与壮大方面的</a:t>
            </a:r>
            <a:r>
              <a:rPr lang="zh-CN" altLang="en-US" b="1" dirty="0" smtClean="0">
                <a:solidFill>
                  <a:srgbClr val="FF0000"/>
                </a:solidFill>
              </a:rPr>
              <a:t>创新机制和创新环境；</a:t>
            </a:r>
          </a:p>
          <a:p>
            <a:pPr>
              <a:lnSpc>
                <a:spcPct val="150000"/>
              </a:lnSpc>
            </a:pPr>
            <a:r>
              <a:rPr lang="zh-CN" altLang="en-US" dirty="0" smtClean="0"/>
              <a:t>（</a:t>
            </a:r>
            <a:r>
              <a:rPr lang="en-US" altLang="zh-CN" dirty="0" smtClean="0"/>
              <a:t>5</a:t>
            </a:r>
            <a:r>
              <a:rPr lang="zh-CN" altLang="en-US" dirty="0" smtClean="0"/>
              <a:t>）没有针对子项目建立起有效的</a:t>
            </a:r>
            <a:r>
              <a:rPr lang="zh-CN" altLang="en-US" b="1" dirty="0" smtClean="0"/>
              <a:t>管理制度</a:t>
            </a:r>
            <a:r>
              <a:rPr lang="zh-CN" altLang="en-US" dirty="0" smtClean="0"/>
              <a:t>；</a:t>
            </a:r>
          </a:p>
          <a:p>
            <a:pPr>
              <a:lnSpc>
                <a:spcPct val="150000"/>
              </a:lnSpc>
            </a:pPr>
            <a:r>
              <a:rPr lang="zh-CN" altLang="en-US" dirty="0" smtClean="0"/>
              <a:t>（</a:t>
            </a:r>
            <a:r>
              <a:rPr lang="en-US" altLang="zh-CN" dirty="0" smtClean="0"/>
              <a:t>6</a:t>
            </a:r>
            <a:r>
              <a:rPr lang="zh-CN" altLang="en-US" dirty="0" smtClean="0"/>
              <a:t>）项目类别与重点产业</a:t>
            </a:r>
            <a:r>
              <a:rPr lang="zh-CN" altLang="en-US" b="1" dirty="0" smtClean="0"/>
              <a:t>关联度不高，无法聚焦</a:t>
            </a:r>
            <a:r>
              <a:rPr lang="zh-CN" altLang="en-US" dirty="0" smtClean="0"/>
              <a:t>；</a:t>
            </a:r>
          </a:p>
          <a:p>
            <a:pPr>
              <a:lnSpc>
                <a:spcPct val="150000"/>
              </a:lnSpc>
            </a:pPr>
            <a:r>
              <a:rPr lang="zh-CN" altLang="en-US" dirty="0" smtClean="0"/>
              <a:t>（</a:t>
            </a:r>
            <a:r>
              <a:rPr lang="en-US" altLang="zh-CN" dirty="0" smtClean="0"/>
              <a:t>7</a:t>
            </a:r>
            <a:r>
              <a:rPr lang="zh-CN" altLang="en-US" dirty="0" smtClean="0"/>
              <a:t>）项目名称和子项目名称不能准确反映实施内容，差距较大；</a:t>
            </a:r>
          </a:p>
          <a:p>
            <a:pPr>
              <a:lnSpc>
                <a:spcPct val="150000"/>
              </a:lnSpc>
            </a:pPr>
            <a:r>
              <a:rPr lang="zh-CN" altLang="en-US" dirty="0" smtClean="0"/>
              <a:t>（</a:t>
            </a:r>
            <a:r>
              <a:rPr lang="en-US" altLang="zh-CN" dirty="0" smtClean="0"/>
              <a:t>8</a:t>
            </a:r>
            <a:r>
              <a:rPr lang="zh-CN" altLang="en-US" dirty="0" smtClean="0"/>
              <a:t>）把专项资金用于道路、污水处理厂等园区</a:t>
            </a:r>
            <a:r>
              <a:rPr lang="zh-CN" altLang="en-US" b="1" dirty="0" smtClean="0"/>
              <a:t>基本建设</a:t>
            </a:r>
            <a:r>
              <a:rPr lang="zh-CN" altLang="en-US" dirty="0" smtClean="0"/>
              <a:t>。</a:t>
            </a:r>
          </a:p>
        </p:txBody>
      </p:sp>
      <p:sp>
        <p:nvSpPr>
          <p:cNvPr id="7" name="灯片编号占位符 1"/>
          <p:cNvSpPr txBox="1">
            <a:spLocks/>
          </p:cNvSpPr>
          <p:nvPr/>
        </p:nvSpPr>
        <p:spPr>
          <a:xfrm>
            <a:off x="6712408" y="6508750"/>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5C4081-7DF7-456E-89BF-29E556DC2775}" type="slidenum">
              <a:rPr lang="zh-CN" altLang="en-US" b="1" smtClean="0"/>
              <a:pPr/>
              <a:t>37</a:t>
            </a:fld>
            <a:r>
              <a:rPr lang="en-US" altLang="zh-CN" b="1" smtClean="0"/>
              <a:t>/39</a:t>
            </a:r>
            <a:endParaRPr lang="zh-CN" altLang="en-US" b="1" dirty="0"/>
          </a:p>
        </p:txBody>
      </p:sp>
      <p:sp>
        <p:nvSpPr>
          <p:cNvPr id="10" name="矩形 9"/>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五、“十三五”区域示范申报常见存在的问题</a:t>
            </a:r>
          </a:p>
        </p:txBody>
      </p:sp>
      <p:sp>
        <p:nvSpPr>
          <p:cNvPr id="11" name="TextBox 10"/>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i="1" u="sng" dirty="0" smtClean="0">
                <a:solidFill>
                  <a:srgbClr val="7030A0"/>
                </a:solidFill>
                <a:latin typeface="黑体" pitchFamily="49" charset="-122"/>
                <a:ea typeface="黑体" pitchFamily="49" charset="-122"/>
                <a:cs typeface="Times New Roman" pitchFamily="18" charset="0"/>
              </a:rPr>
              <a:t>产业孵化聚集创新</a:t>
            </a:r>
            <a:r>
              <a:rPr lang="zh-CN" altLang="en-US" b="1" i="1" u="sng" dirty="0" smtClean="0">
                <a:solidFill>
                  <a:srgbClr val="7030A0"/>
                </a:solidFill>
                <a:latin typeface="黑体" pitchFamily="49" charset="-122"/>
                <a:ea typeface="黑体" pitchFamily="49" charset="-122"/>
                <a:cs typeface="Times New Roman" pitchFamily="18" charset="0"/>
              </a:rPr>
              <a:t>链</a:t>
            </a:r>
            <a:r>
              <a:rPr lang="zh-CN" altLang="en-US" b="1" u="sng" dirty="0" smtClean="0">
                <a:solidFill>
                  <a:srgbClr val="7030A0"/>
                </a:solidFill>
                <a:latin typeface="黑体" pitchFamily="49" charset="-122"/>
                <a:ea typeface="黑体" pitchFamily="49" charset="-122"/>
                <a:cs typeface="Times New Roman" pitchFamily="18" charset="0"/>
              </a:rPr>
              <a:t>项目</a:t>
            </a:r>
            <a:endParaRPr lang="zh-CN" altLang="en-US" b="1" dirty="0" smtClean="0">
              <a:solidFill>
                <a:srgbClr val="7030A0"/>
              </a:solidFill>
              <a:latin typeface="黑体" pitchFamily="49" charset="-122"/>
              <a:ea typeface="黑体" pitchFamily="49" charset="-122"/>
              <a:cs typeface="Times New Roman" pitchFamily="18" charset="0"/>
            </a:endParaRPr>
          </a:p>
        </p:txBody>
      </p:sp>
    </p:spTree>
    <p:extLst>
      <p:ext uri="{BB962C8B-B14F-4D97-AF65-F5344CB8AC3E}">
        <p14:creationId xmlns:p14="http://schemas.microsoft.com/office/powerpoint/2010/main" val="3327172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8" descr="ri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3"/>
          <p:cNvSpPr>
            <a:spLocks noGrp="1" noChangeArrowheads="1"/>
          </p:cNvSpPr>
          <p:nvPr>
            <p:ph type="body" idx="1"/>
          </p:nvPr>
        </p:nvSpPr>
        <p:spPr>
          <a:xfrm>
            <a:off x="971550" y="1484313"/>
            <a:ext cx="6789738" cy="2160587"/>
          </a:xfrm>
        </p:spPr>
        <p:txBody>
          <a:bodyPr/>
          <a:lstStyle/>
          <a:p>
            <a:pPr algn="ctr" eaLnBrk="1" hangingPunct="1">
              <a:buFontTx/>
              <a:buNone/>
            </a:pPr>
            <a:r>
              <a:rPr lang="en-US" altLang="zh-CN" sz="2800" smtClean="0">
                <a:solidFill>
                  <a:srgbClr val="CC0066"/>
                </a:solidFill>
              </a:rPr>
              <a:t>    </a:t>
            </a:r>
            <a:r>
              <a:rPr lang="zh-CN" altLang="en-US" sz="11000" smtClean="0">
                <a:solidFill>
                  <a:srgbClr val="FFFF00"/>
                </a:solidFill>
                <a:ea typeface="华文行楷" pitchFamily="2" charset="-122"/>
              </a:rPr>
              <a:t>谢   谢</a:t>
            </a:r>
          </a:p>
        </p:txBody>
      </p:sp>
    </p:spTree>
    <p:extLst>
      <p:ext uri="{BB962C8B-B14F-4D97-AF65-F5344CB8AC3E}">
        <p14:creationId xmlns:p14="http://schemas.microsoft.com/office/powerpoint/2010/main" val="3163120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4"/>
          <p:cNvSpPr>
            <a:spLocks noChangeArrowheads="1"/>
          </p:cNvSpPr>
          <p:nvPr/>
        </p:nvSpPr>
        <p:spPr bwMode="auto">
          <a:xfrm>
            <a:off x="578246" y="1612160"/>
            <a:ext cx="7666162"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eaLnBrk="1" hangingPunct="1">
              <a:lnSpc>
                <a:spcPct val="150000"/>
              </a:lnSpc>
              <a:buFont typeface="Wingdings" pitchFamily="2" charset="2"/>
              <a:buChar char="Ø"/>
            </a:pPr>
            <a:r>
              <a:rPr lang="zh-CN" altLang="en-US" b="1" dirty="0">
                <a:solidFill>
                  <a:srgbClr val="FF0000"/>
                </a:solidFill>
                <a:latin typeface="+mn-ea"/>
              </a:rPr>
              <a:t>支持产业链协同创新。</a:t>
            </a:r>
            <a:r>
              <a:rPr lang="zh-CN" altLang="en-US" dirty="0">
                <a:latin typeface="+mn-ea"/>
              </a:rPr>
              <a:t>以</a:t>
            </a:r>
            <a:r>
              <a:rPr lang="zh-CN" altLang="en-US" b="1" dirty="0">
                <a:latin typeface="+mn-ea"/>
              </a:rPr>
              <a:t>补短板、延链条、提层次</a:t>
            </a:r>
            <a:r>
              <a:rPr lang="zh-CN" altLang="en-US" dirty="0">
                <a:latin typeface="+mn-ea"/>
              </a:rPr>
              <a:t>为重点，鼓励上下游企业和科研院所之间建立实质性合作关系，组成产业创新与成果转化产业化联合体，加强材料供应、精深加工和产品制造等各环节的紧密衔接，突破产业关键技术，形成优势产品、品牌、标准和公共服务平台，推动产业创新发展。鼓励有关单位结合实际，跨地区建立联合体。</a:t>
            </a:r>
          </a:p>
        </p:txBody>
      </p:sp>
      <p:sp>
        <p:nvSpPr>
          <p:cNvPr id="25604" name="矩形 4"/>
          <p:cNvSpPr>
            <a:spLocks noChangeArrowheads="1"/>
          </p:cNvSpPr>
          <p:nvPr/>
        </p:nvSpPr>
        <p:spPr bwMode="auto">
          <a:xfrm>
            <a:off x="539750" y="3821846"/>
            <a:ext cx="7920682"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eaLnBrk="1" hangingPunct="1">
              <a:lnSpc>
                <a:spcPct val="150000"/>
              </a:lnSpc>
              <a:buFont typeface="Wingdings" pitchFamily="2" charset="2"/>
              <a:buChar char="Ø"/>
            </a:pPr>
            <a:r>
              <a:rPr lang="zh-CN" altLang="en-US" b="1" dirty="0">
                <a:solidFill>
                  <a:srgbClr val="FF0000"/>
                </a:solidFill>
                <a:latin typeface="+mn-ea"/>
              </a:rPr>
              <a:t>支持产业孵化集聚创新。</a:t>
            </a:r>
            <a:r>
              <a:rPr lang="zh-CN" altLang="en-US" dirty="0">
                <a:latin typeface="+mn-ea"/>
              </a:rPr>
              <a:t>以</a:t>
            </a:r>
            <a:r>
              <a:rPr lang="zh-CN" altLang="en-US" b="1" dirty="0">
                <a:latin typeface="+mn-ea"/>
              </a:rPr>
              <a:t>提升海洋产业园区、孵化器等自主创新和孵化聚集能力为核心，多方面挖掘整合关联创新资源，加快海洋科技成果转化、产业协同创新和中小微科技型企业孵化</a:t>
            </a:r>
            <a:r>
              <a:rPr lang="zh-CN" altLang="en-US" dirty="0">
                <a:latin typeface="+mn-ea"/>
              </a:rPr>
              <a:t>，推进海洋产业技术创新、知识产权交易、成果转移与产业信息监测、金融与资本等平台或中介机构的专业化服务，提升服务能力，创建创新政策环境和生态，形成集群创新、集群孵化、集群发展的新模式</a:t>
            </a:r>
            <a:r>
              <a:rPr lang="zh-CN" altLang="en-US" sz="2000" dirty="0">
                <a:latin typeface="+mn-ea"/>
              </a:rPr>
              <a:t>。</a:t>
            </a:r>
          </a:p>
        </p:txBody>
      </p:sp>
      <p:sp>
        <p:nvSpPr>
          <p:cNvPr id="6" name="矩形 4"/>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一、“十三五”区域示范工作目标、工作思路及要求</a:t>
            </a:r>
            <a:endParaRPr lang="en-US" altLang="zh-CN" sz="2800" b="1" dirty="0">
              <a:solidFill>
                <a:srgbClr val="000099"/>
              </a:solidFill>
              <a:latin typeface="黑体" pitchFamily="49" charset="-122"/>
              <a:ea typeface="黑体" pitchFamily="49" charset="-122"/>
              <a:cs typeface="Times New Roman" pitchFamily="18" charset="0"/>
            </a:endParaRP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2.</a:t>
            </a:r>
            <a:r>
              <a:rPr lang="zh-CN" altLang="en-US" b="1" dirty="0" smtClean="0">
                <a:solidFill>
                  <a:srgbClr val="7030A0"/>
                </a:solidFill>
                <a:latin typeface="黑体" pitchFamily="49" charset="-122"/>
                <a:ea typeface="黑体" pitchFamily="49" charset="-122"/>
                <a:cs typeface="Times New Roman" pitchFamily="18" charset="0"/>
              </a:rPr>
              <a:t>工作思路</a:t>
            </a:r>
            <a:endParaRPr lang="zh-CN" altLang="en-US" b="1" dirty="0">
              <a:solidFill>
                <a:srgbClr val="7030A0"/>
              </a:solidFill>
              <a:latin typeface="黑体" pitchFamily="49" charset="-122"/>
              <a:ea typeface="黑体" pitchFamily="49" charset="-122"/>
              <a:cs typeface="Times New Roman" pitchFamily="18" charset="0"/>
            </a:endParaRP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4</a:t>
            </a:fld>
            <a:r>
              <a:rPr lang="en-US" altLang="zh-CN" b="1" dirty="0" smtClean="0"/>
              <a:t>/39</a:t>
            </a:r>
            <a:endParaRPr lang="zh-CN" altLang="en-US" b="1" dirty="0"/>
          </a:p>
        </p:txBody>
      </p:sp>
    </p:spTree>
    <p:extLst>
      <p:ext uri="{BB962C8B-B14F-4D97-AF65-F5344CB8AC3E}">
        <p14:creationId xmlns:p14="http://schemas.microsoft.com/office/powerpoint/2010/main" val="8185017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39750" y="1808163"/>
            <a:ext cx="8135938" cy="4955203"/>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2000" dirty="0">
                <a:latin typeface="+mn-ea"/>
              </a:rPr>
              <a:t>      中央财政通过战略性新兴产业发展专项资金等资金，在沿海直辖市所辖区县、省会城市、计划单列市、一般地级城市遴选若干个海洋经济创新发展示范城市，对每个示范城市给予</a:t>
            </a:r>
            <a:r>
              <a:rPr lang="en-US" altLang="en-US" sz="2000" dirty="0">
                <a:solidFill>
                  <a:srgbClr val="FF0000"/>
                </a:solidFill>
                <a:latin typeface="+mn-ea"/>
              </a:rPr>
              <a:t>3</a:t>
            </a:r>
            <a:r>
              <a:rPr lang="zh-CN" altLang="en-US" sz="2000" dirty="0">
                <a:solidFill>
                  <a:srgbClr val="FF0000"/>
                </a:solidFill>
                <a:latin typeface="+mn-ea"/>
              </a:rPr>
              <a:t>亿元奖励支持</a:t>
            </a:r>
            <a:r>
              <a:rPr lang="zh-CN" altLang="en-US" sz="2000" dirty="0">
                <a:latin typeface="+mn-ea"/>
              </a:rPr>
              <a:t>，由示范城市统筹使用</a:t>
            </a:r>
            <a:r>
              <a:rPr lang="zh-CN" altLang="en-US" sz="2000" dirty="0" smtClean="0">
                <a:latin typeface="+mn-ea"/>
              </a:rPr>
              <a:t>。</a:t>
            </a:r>
            <a:endParaRPr lang="en-US" altLang="zh-CN" sz="2000" dirty="0" smtClean="0">
              <a:latin typeface="+mn-ea"/>
            </a:endParaRPr>
          </a:p>
          <a:p>
            <a:pPr>
              <a:lnSpc>
                <a:spcPct val="150000"/>
              </a:lnSpc>
              <a:defRPr/>
            </a:pPr>
            <a:r>
              <a:rPr lang="zh-CN" altLang="en-US" sz="2000" dirty="0" smtClean="0">
                <a:latin typeface="+mn-ea"/>
              </a:rPr>
              <a:t>      以</a:t>
            </a:r>
            <a:r>
              <a:rPr lang="zh-CN" altLang="en-US" sz="2000" dirty="0" smtClean="0">
                <a:latin typeface="+mn-ea"/>
              </a:rPr>
              <a:t>示范城市为主体进行</a:t>
            </a:r>
            <a:r>
              <a:rPr lang="zh-CN" altLang="en-US" sz="2000" dirty="0">
                <a:latin typeface="+mn-ea"/>
              </a:rPr>
              <a:t>申报</a:t>
            </a:r>
            <a:r>
              <a:rPr lang="zh-CN" altLang="en-US" sz="2000" dirty="0" smtClean="0">
                <a:latin typeface="+mn-ea"/>
              </a:rPr>
              <a:t>，项目</a:t>
            </a:r>
            <a:r>
              <a:rPr lang="zh-CN" altLang="en-US" sz="2000" dirty="0">
                <a:latin typeface="+mn-ea"/>
              </a:rPr>
              <a:t>库（产业链，公共服务平台，创新园区等）的形式予以资助，项目库需要一定的</a:t>
            </a:r>
            <a:r>
              <a:rPr lang="zh-CN" altLang="en-US" sz="2000" dirty="0" smtClean="0">
                <a:latin typeface="+mn-ea"/>
              </a:rPr>
              <a:t>体量。</a:t>
            </a:r>
            <a:endParaRPr lang="zh-CN" altLang="en-US" sz="2000" dirty="0">
              <a:latin typeface="+mn-ea"/>
            </a:endParaRPr>
          </a:p>
          <a:p>
            <a:endParaRPr lang="en-US" altLang="zh-CN" sz="2000" b="1" dirty="0">
              <a:latin typeface="幼圆" pitchFamily="49" charset="-122"/>
              <a:ea typeface="幼圆" pitchFamily="49" charset="-122"/>
            </a:endParaRPr>
          </a:p>
          <a:p>
            <a:r>
              <a:rPr lang="zh-CN" altLang="en-US" sz="2000" dirty="0" smtClean="0"/>
              <a:t>第一批申报成功城市：</a:t>
            </a:r>
            <a:endParaRPr lang="en-US" altLang="zh-CN" sz="2000" dirty="0" smtClean="0"/>
          </a:p>
          <a:p>
            <a:r>
              <a:rPr lang="zh-CN" altLang="zh-CN" sz="2000" dirty="0" smtClean="0"/>
              <a:t>天津</a:t>
            </a:r>
            <a:r>
              <a:rPr lang="zh-CN" altLang="en-US" sz="2000" dirty="0"/>
              <a:t>、</a:t>
            </a:r>
            <a:r>
              <a:rPr lang="zh-CN" altLang="zh-CN" sz="2000" dirty="0" smtClean="0"/>
              <a:t>青岛、烟台、南通、舟山、福州</a:t>
            </a:r>
            <a:r>
              <a:rPr lang="zh-CN" altLang="zh-CN" sz="2000" dirty="0"/>
              <a:t>、</a:t>
            </a:r>
            <a:r>
              <a:rPr lang="zh-CN" altLang="zh-CN" sz="2000" dirty="0" smtClean="0"/>
              <a:t>厦门</a:t>
            </a:r>
            <a:r>
              <a:rPr lang="zh-CN" altLang="en-US" sz="2000" dirty="0" smtClean="0"/>
              <a:t>、</a:t>
            </a:r>
            <a:r>
              <a:rPr lang="zh-CN" altLang="zh-CN" sz="2000" dirty="0" smtClean="0"/>
              <a:t>湛江</a:t>
            </a:r>
            <a:endParaRPr lang="en-US" altLang="zh-CN" sz="2000" dirty="0" smtClean="0"/>
          </a:p>
          <a:p>
            <a:endParaRPr lang="en-US" altLang="zh-CN" sz="2000" dirty="0">
              <a:latin typeface="微软雅黑" pitchFamily="34" charset="-122"/>
              <a:ea typeface="微软雅黑" pitchFamily="34" charset="-122"/>
            </a:endParaRPr>
          </a:p>
          <a:p>
            <a:endParaRPr lang="en-US" altLang="zh-CN" sz="2000" dirty="0">
              <a:latin typeface="微软雅黑" pitchFamily="34" charset="-122"/>
              <a:ea typeface="微软雅黑" pitchFamily="34" charset="-122"/>
            </a:endParaRPr>
          </a:p>
          <a:p>
            <a:pPr eaLnBrk="1" fontAlgn="auto" hangingPunct="1">
              <a:lnSpc>
                <a:spcPct val="150000"/>
              </a:lnSpc>
              <a:spcBef>
                <a:spcPts val="0"/>
              </a:spcBef>
              <a:spcAft>
                <a:spcPts val="0"/>
              </a:spcAft>
              <a:defRPr/>
            </a:pPr>
            <a:endParaRPr lang="zh-CN" altLang="en-US" sz="2400" dirty="0">
              <a:latin typeface="幼圆" pitchFamily="49" charset="-122"/>
              <a:ea typeface="幼圆" pitchFamily="49" charset="-122"/>
            </a:endParaRPr>
          </a:p>
        </p:txBody>
      </p:sp>
      <p:sp>
        <p:nvSpPr>
          <p:cNvPr id="5" name="矩形 4"/>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一、“十三五”区域示范工作目标、工作思路及要求</a:t>
            </a:r>
            <a:endParaRPr lang="en-US" altLang="zh-CN" sz="2800" b="1" dirty="0">
              <a:solidFill>
                <a:srgbClr val="000099"/>
              </a:solidFill>
              <a:latin typeface="黑体" pitchFamily="49" charset="-122"/>
              <a:ea typeface="黑体" pitchFamily="49" charset="-122"/>
              <a:cs typeface="Times New Roman" pitchFamily="18" charset="0"/>
            </a:endParaRPr>
          </a:p>
        </p:txBody>
      </p:sp>
      <p:sp>
        <p:nvSpPr>
          <p:cNvPr id="6" name="TextBox 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3.</a:t>
            </a:r>
            <a:r>
              <a:rPr lang="zh-CN" altLang="en-US" b="1" dirty="0" smtClean="0">
                <a:solidFill>
                  <a:srgbClr val="7030A0"/>
                </a:solidFill>
                <a:latin typeface="黑体" pitchFamily="49" charset="-122"/>
                <a:ea typeface="黑体" pitchFamily="49" charset="-122"/>
                <a:cs typeface="Times New Roman" pitchFamily="18" charset="0"/>
              </a:rPr>
              <a:t>资金安排与支持方式</a:t>
            </a:r>
            <a:endParaRPr lang="zh-CN" altLang="en-US" b="1" dirty="0">
              <a:solidFill>
                <a:srgbClr val="7030A0"/>
              </a:solidFill>
              <a:latin typeface="黑体" pitchFamily="49" charset="-122"/>
              <a:ea typeface="黑体" pitchFamily="49" charset="-122"/>
              <a:cs typeface="Times New Roman" pitchFamily="18" charset="0"/>
            </a:endParaRP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5</a:t>
            </a:fld>
            <a:r>
              <a:rPr lang="en-US" altLang="zh-CN" b="1" dirty="0" smtClean="0"/>
              <a:t>/39</a:t>
            </a:r>
            <a:endParaRPr lang="zh-CN" altLang="en-US" b="1" dirty="0"/>
          </a:p>
        </p:txBody>
      </p:sp>
    </p:spTree>
    <p:extLst>
      <p:ext uri="{BB962C8B-B14F-4D97-AF65-F5344CB8AC3E}">
        <p14:creationId xmlns:p14="http://schemas.microsoft.com/office/powerpoint/2010/main" val="18064685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ChangeArrowheads="1"/>
          </p:cNvSpPr>
          <p:nvPr/>
        </p:nvSpPr>
        <p:spPr bwMode="auto">
          <a:xfrm>
            <a:off x="251520" y="1444466"/>
            <a:ext cx="8640960" cy="508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p>
            <a:pPr indent="407988">
              <a:lnSpc>
                <a:spcPct val="150000"/>
              </a:lnSpc>
              <a:buFont typeface="Arial" charset="0"/>
              <a:buNone/>
            </a:pPr>
            <a:r>
              <a:rPr lang="en-US" altLang="zh-CN" sz="1600" b="1" dirty="0">
                <a:latin typeface="+mn-ea"/>
                <a:cs typeface="Times New Roman" pitchFamily="18" charset="0"/>
              </a:rPr>
              <a:t>1</a:t>
            </a:r>
            <a:r>
              <a:rPr lang="zh-CN" altLang="en-US" sz="1600" b="1" dirty="0">
                <a:latin typeface="+mn-ea"/>
                <a:cs typeface="Times New Roman" pitchFamily="18" charset="0"/>
              </a:rPr>
              <a:t>、创新体制机制。</a:t>
            </a:r>
            <a:endParaRPr lang="zh-CN" altLang="zh-CN" sz="1600" dirty="0">
              <a:latin typeface="+mn-ea"/>
              <a:cs typeface="Times New Roman" pitchFamily="18" charset="0"/>
            </a:endParaRPr>
          </a:p>
          <a:p>
            <a:pPr indent="407988">
              <a:lnSpc>
                <a:spcPct val="150000"/>
              </a:lnSpc>
            </a:pPr>
            <a:r>
              <a:rPr lang="zh-CN" altLang="en-US" sz="1600" b="1" dirty="0">
                <a:latin typeface="+mn-ea"/>
                <a:cs typeface="Times New Roman" pitchFamily="18" charset="0"/>
              </a:rPr>
              <a:t> </a:t>
            </a:r>
            <a:r>
              <a:rPr lang="zh-CN" altLang="en-US" sz="1600" dirty="0">
                <a:latin typeface="+mn-ea"/>
                <a:cs typeface="Times New Roman" pitchFamily="18" charset="0"/>
              </a:rPr>
              <a:t>示范城市要加强统筹协调，通过搭建创新平台，促进各类资源要素向优先发展领域和技术集中，统筹</a:t>
            </a:r>
            <a:r>
              <a:rPr lang="zh-CN" altLang="en-US" sz="1600" dirty="0">
                <a:solidFill>
                  <a:srgbClr val="FF0000"/>
                </a:solidFill>
                <a:latin typeface="+mn-ea"/>
                <a:cs typeface="Times New Roman" pitchFamily="18" charset="0"/>
              </a:rPr>
              <a:t>推进企业技术创新、管理创新、商业模式创新</a:t>
            </a:r>
            <a:r>
              <a:rPr lang="zh-CN" altLang="en-US" sz="1600" dirty="0">
                <a:latin typeface="+mn-ea"/>
                <a:cs typeface="Times New Roman" pitchFamily="18" charset="0"/>
              </a:rPr>
              <a:t>，培育产业发展新动能</a:t>
            </a:r>
            <a:r>
              <a:rPr lang="zh-CN" altLang="en-US" sz="1600" dirty="0" smtClean="0">
                <a:latin typeface="+mn-ea"/>
                <a:cs typeface="Times New Roman" pitchFamily="18" charset="0"/>
              </a:rPr>
              <a:t>。</a:t>
            </a:r>
            <a:endParaRPr lang="en-US" altLang="zh-CN" sz="1600" dirty="0" smtClean="0">
              <a:latin typeface="+mn-ea"/>
              <a:cs typeface="Times New Roman" pitchFamily="18" charset="0"/>
            </a:endParaRPr>
          </a:p>
          <a:p>
            <a:pPr indent="407988">
              <a:lnSpc>
                <a:spcPct val="150000"/>
              </a:lnSpc>
            </a:pPr>
            <a:r>
              <a:rPr lang="en-US" altLang="zh-CN" sz="1600" b="1" dirty="0" smtClean="0">
                <a:latin typeface="+mn-ea"/>
                <a:cs typeface="Times New Roman" pitchFamily="18" charset="0"/>
              </a:rPr>
              <a:t>2</a:t>
            </a:r>
            <a:r>
              <a:rPr lang="zh-CN" altLang="en-US" sz="1600" b="1" dirty="0" smtClean="0">
                <a:latin typeface="+mn-ea"/>
                <a:cs typeface="Times New Roman" pitchFamily="18" charset="0"/>
              </a:rPr>
              <a:t>、带动</a:t>
            </a:r>
            <a:r>
              <a:rPr lang="zh-CN" altLang="en-US" sz="1600" b="1" dirty="0">
                <a:latin typeface="+mn-ea"/>
                <a:cs typeface="Times New Roman" pitchFamily="18" charset="0"/>
              </a:rPr>
              <a:t>社会投入。</a:t>
            </a:r>
          </a:p>
          <a:p>
            <a:pPr indent="407988" eaLnBrk="1" hangingPunct="1">
              <a:lnSpc>
                <a:spcPct val="150000"/>
              </a:lnSpc>
            </a:pPr>
            <a:r>
              <a:rPr lang="zh-CN" altLang="en-US" sz="1600" dirty="0">
                <a:latin typeface="+mn-ea"/>
                <a:cs typeface="Times New Roman" pitchFamily="18" charset="0"/>
              </a:rPr>
              <a:t> 示范城市综合运用贷款贴息、以奖代补、股权投资、融资担保、风险补偿等方式支持产业创新</a:t>
            </a:r>
            <a:r>
              <a:rPr lang="en-US" altLang="en-US" sz="1600" dirty="0">
                <a:latin typeface="+mn-ea"/>
                <a:cs typeface="Times New Roman" pitchFamily="18" charset="0"/>
              </a:rPr>
              <a:t>,</a:t>
            </a:r>
            <a:r>
              <a:rPr lang="zh-CN" altLang="en-US" sz="1600" dirty="0">
                <a:latin typeface="+mn-ea"/>
                <a:cs typeface="Times New Roman" pitchFamily="18" charset="0"/>
              </a:rPr>
              <a:t>加强与金融资本的结合，</a:t>
            </a:r>
            <a:r>
              <a:rPr lang="zh-CN" altLang="en-US" sz="1600" b="1" dirty="0">
                <a:solidFill>
                  <a:srgbClr val="FF0000"/>
                </a:solidFill>
                <a:latin typeface="+mn-ea"/>
                <a:cs typeface="Times New Roman" pitchFamily="18" charset="0"/>
              </a:rPr>
              <a:t>引导更多资金投向海洋</a:t>
            </a:r>
            <a:r>
              <a:rPr lang="zh-CN" altLang="en-US" sz="1600" dirty="0">
                <a:latin typeface="+mn-ea"/>
                <a:cs typeface="Times New Roman" pitchFamily="18" charset="0"/>
              </a:rPr>
              <a:t>战略性新兴产业</a:t>
            </a:r>
            <a:r>
              <a:rPr lang="zh-CN" altLang="en-US" sz="1600" dirty="0" smtClean="0">
                <a:latin typeface="+mn-ea"/>
                <a:cs typeface="Times New Roman" pitchFamily="18" charset="0"/>
              </a:rPr>
              <a:t>。</a:t>
            </a:r>
            <a:endParaRPr lang="en-US" altLang="zh-CN" sz="1600" dirty="0" smtClean="0">
              <a:latin typeface="+mn-ea"/>
              <a:cs typeface="Times New Roman" pitchFamily="18" charset="0"/>
            </a:endParaRPr>
          </a:p>
          <a:p>
            <a:pPr indent="407988">
              <a:lnSpc>
                <a:spcPct val="150000"/>
              </a:lnSpc>
              <a:buFont typeface="Arial" charset="0"/>
              <a:buNone/>
            </a:pPr>
            <a:r>
              <a:rPr lang="en-US" altLang="zh-CN" sz="1600" b="1" dirty="0" smtClean="0">
                <a:latin typeface="+mn-ea"/>
                <a:cs typeface="Times New Roman" pitchFamily="18" charset="0"/>
              </a:rPr>
              <a:t>3</a:t>
            </a:r>
            <a:r>
              <a:rPr lang="zh-CN" altLang="en-US" sz="1600" b="1" dirty="0" smtClean="0">
                <a:latin typeface="+mn-ea"/>
                <a:cs typeface="Times New Roman" pitchFamily="18" charset="0"/>
              </a:rPr>
              <a:t>、创新支持方式。</a:t>
            </a:r>
            <a:endParaRPr lang="zh-CN" altLang="en-US" sz="1600" dirty="0" smtClean="0">
              <a:latin typeface="+mn-ea"/>
              <a:cs typeface="Times New Roman" pitchFamily="18" charset="0"/>
            </a:endParaRPr>
          </a:p>
          <a:p>
            <a:pPr indent="407988">
              <a:lnSpc>
                <a:spcPct val="150000"/>
              </a:lnSpc>
            </a:pPr>
            <a:r>
              <a:rPr lang="zh-CN" altLang="en-US" sz="1600" dirty="0" smtClean="0">
                <a:latin typeface="+mn-ea"/>
                <a:cs typeface="Times New Roman" pitchFamily="18" charset="0"/>
              </a:rPr>
              <a:t>示范城市编制</a:t>
            </a:r>
            <a:r>
              <a:rPr lang="zh-CN" altLang="en-US" sz="1600" u="sng" dirty="0" smtClean="0">
                <a:solidFill>
                  <a:srgbClr val="FF0000"/>
                </a:solidFill>
                <a:latin typeface="+mn-ea"/>
                <a:cs typeface="Times New Roman" pitchFamily="18" charset="0"/>
              </a:rPr>
              <a:t>示范期不超过</a:t>
            </a:r>
            <a:r>
              <a:rPr lang="en-US" altLang="en-US" sz="1600" u="sng" dirty="0" smtClean="0">
                <a:solidFill>
                  <a:srgbClr val="FF0000"/>
                </a:solidFill>
                <a:latin typeface="+mn-ea"/>
                <a:cs typeface="Times New Roman" pitchFamily="18" charset="0"/>
              </a:rPr>
              <a:t>3</a:t>
            </a:r>
            <a:r>
              <a:rPr lang="zh-CN" altLang="en-US" sz="1600" u="sng" dirty="0" smtClean="0">
                <a:solidFill>
                  <a:srgbClr val="FF0000"/>
                </a:solidFill>
                <a:latin typeface="+mn-ea"/>
                <a:cs typeface="Times New Roman" pitchFamily="18" charset="0"/>
              </a:rPr>
              <a:t>年</a:t>
            </a:r>
            <a:r>
              <a:rPr lang="zh-CN" altLang="en-US" sz="1600" dirty="0" smtClean="0">
                <a:latin typeface="+mn-ea"/>
                <a:cs typeface="Times New Roman" pitchFamily="18" charset="0"/>
              </a:rPr>
              <a:t>的实施方案，提出</a:t>
            </a:r>
            <a:r>
              <a:rPr lang="zh-CN" altLang="en-US" sz="1600" dirty="0" smtClean="0">
                <a:solidFill>
                  <a:srgbClr val="FF0000"/>
                </a:solidFill>
                <a:latin typeface="+mn-ea"/>
                <a:cs typeface="Times New Roman" pitchFamily="18" charset="0"/>
              </a:rPr>
              <a:t>产业</a:t>
            </a:r>
            <a:r>
              <a:rPr lang="zh-CN" altLang="en-US" sz="1600" dirty="0" smtClean="0">
                <a:latin typeface="+mn-ea"/>
                <a:cs typeface="Times New Roman" pitchFamily="18" charset="0"/>
              </a:rPr>
              <a:t>、</a:t>
            </a:r>
            <a:r>
              <a:rPr lang="zh-CN" altLang="en-US" sz="1600" dirty="0" smtClean="0">
                <a:solidFill>
                  <a:srgbClr val="FF0000"/>
                </a:solidFill>
                <a:latin typeface="+mn-ea"/>
                <a:cs typeface="Times New Roman" pitchFamily="18" charset="0"/>
              </a:rPr>
              <a:t>创新</a:t>
            </a:r>
            <a:r>
              <a:rPr lang="zh-CN" altLang="en-US" sz="1600" dirty="0" smtClean="0">
                <a:latin typeface="+mn-ea"/>
                <a:cs typeface="Times New Roman" pitchFamily="18" charset="0"/>
              </a:rPr>
              <a:t>、</a:t>
            </a:r>
            <a:r>
              <a:rPr lang="zh-CN" altLang="en-US" sz="1600" dirty="0" smtClean="0">
                <a:solidFill>
                  <a:srgbClr val="FF0000"/>
                </a:solidFill>
                <a:latin typeface="+mn-ea"/>
                <a:cs typeface="Times New Roman" pitchFamily="18" charset="0"/>
              </a:rPr>
              <a:t>就业</a:t>
            </a:r>
            <a:r>
              <a:rPr lang="zh-CN" altLang="en-US" sz="1600" dirty="0" smtClean="0">
                <a:latin typeface="+mn-ea"/>
                <a:cs typeface="Times New Roman" pitchFamily="18" charset="0"/>
              </a:rPr>
              <a:t>、</a:t>
            </a:r>
            <a:r>
              <a:rPr lang="zh-CN" altLang="en-US" sz="1600" dirty="0" smtClean="0">
                <a:solidFill>
                  <a:srgbClr val="FF0000"/>
                </a:solidFill>
                <a:latin typeface="+mn-ea"/>
                <a:cs typeface="Times New Roman" pitchFamily="18" charset="0"/>
              </a:rPr>
              <a:t>机制模式</a:t>
            </a:r>
            <a:r>
              <a:rPr lang="zh-CN" altLang="en-US" sz="1600" dirty="0" smtClean="0">
                <a:latin typeface="+mn-ea"/>
                <a:cs typeface="Times New Roman" pitchFamily="18" charset="0"/>
              </a:rPr>
              <a:t>等方面工作目标。工作目标应量化、可考核，具有可操作性。              </a:t>
            </a:r>
            <a:endParaRPr lang="en-US" altLang="zh-CN" sz="1600" dirty="0" smtClean="0">
              <a:latin typeface="+mn-ea"/>
              <a:cs typeface="Times New Roman" pitchFamily="18" charset="0"/>
            </a:endParaRPr>
          </a:p>
          <a:p>
            <a:pPr indent="407988">
              <a:lnSpc>
                <a:spcPct val="150000"/>
              </a:lnSpc>
            </a:pPr>
            <a:r>
              <a:rPr lang="en-US" altLang="zh-CN" sz="1600" b="1" dirty="0" smtClean="0">
                <a:latin typeface="+mn-ea"/>
                <a:cs typeface="Times New Roman" pitchFamily="18" charset="0"/>
              </a:rPr>
              <a:t>4</a:t>
            </a:r>
            <a:r>
              <a:rPr lang="zh-CN" altLang="en-US" sz="1600" b="1" dirty="0" smtClean="0">
                <a:latin typeface="+mn-ea"/>
                <a:cs typeface="Times New Roman" pitchFamily="18" charset="0"/>
              </a:rPr>
              <a:t>、总结经验成效</a:t>
            </a:r>
          </a:p>
          <a:p>
            <a:pPr indent="407988">
              <a:lnSpc>
                <a:spcPct val="150000"/>
              </a:lnSpc>
            </a:pPr>
            <a:r>
              <a:rPr lang="zh-CN" altLang="en-US" sz="1600" dirty="0" smtClean="0">
                <a:latin typeface="+mn-ea"/>
                <a:cs typeface="Times New Roman" pitchFamily="18" charset="0"/>
              </a:rPr>
              <a:t>示范城市应积极探索、先行先试，突出示范工作引领带动作用，同时认真总结经验，对在示范期出台的具备复制推广、有利于产业发展的政策或典型做法，及时上报财政部、国家海洋局。</a:t>
            </a:r>
            <a:endParaRPr lang="zh-CN" altLang="en-US" sz="1600" dirty="0">
              <a:latin typeface="+mn-ea"/>
              <a:cs typeface="Times New Roman" pitchFamily="18" charset="0"/>
            </a:endParaRPr>
          </a:p>
        </p:txBody>
      </p:sp>
      <p:sp>
        <p:nvSpPr>
          <p:cNvPr id="5" name="矩形 4"/>
          <p:cNvSpPr>
            <a:spLocks noChangeArrowheads="1"/>
          </p:cNvSpPr>
          <p:nvPr/>
        </p:nvSpPr>
        <p:spPr bwMode="auto">
          <a:xfrm>
            <a:off x="0" y="404664"/>
            <a:ext cx="914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一、“十三五”区域示范工作目标、工作思路及要求</a:t>
            </a:r>
            <a:endParaRPr lang="en-US" altLang="zh-CN" sz="2800" b="1" dirty="0">
              <a:solidFill>
                <a:srgbClr val="000099"/>
              </a:solidFill>
              <a:latin typeface="黑体" pitchFamily="49" charset="-122"/>
              <a:ea typeface="黑体" pitchFamily="49" charset="-122"/>
              <a:cs typeface="Times New Roman" pitchFamily="18" charset="0"/>
            </a:endParaRPr>
          </a:p>
        </p:txBody>
      </p:sp>
      <p:sp>
        <p:nvSpPr>
          <p:cNvPr id="6" name="TextBox 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4.</a:t>
            </a:r>
            <a:r>
              <a:rPr lang="zh-CN" altLang="en-US" b="1" dirty="0" smtClean="0">
                <a:solidFill>
                  <a:srgbClr val="7030A0"/>
                </a:solidFill>
                <a:latin typeface="黑体" pitchFamily="49" charset="-122"/>
                <a:ea typeface="黑体" pitchFamily="49" charset="-122"/>
                <a:cs typeface="Times New Roman" pitchFamily="18" charset="0"/>
              </a:rPr>
              <a:t>工作要求</a:t>
            </a:r>
          </a:p>
        </p:txBody>
      </p:sp>
      <p:sp>
        <p:nvSpPr>
          <p:cNvPr id="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6</a:t>
            </a:fld>
            <a:r>
              <a:rPr lang="en-US" altLang="zh-CN" b="1" dirty="0" smtClean="0"/>
              <a:t>/39</a:t>
            </a:r>
            <a:endParaRPr lang="zh-CN" altLang="en-US" b="1" dirty="0"/>
          </a:p>
        </p:txBody>
      </p:sp>
    </p:spTree>
    <p:extLst>
      <p:ext uri="{BB962C8B-B14F-4D97-AF65-F5344CB8AC3E}">
        <p14:creationId xmlns:p14="http://schemas.microsoft.com/office/powerpoint/2010/main" val="915218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MH_Text_1"/>
          <p:cNvSpPr>
            <a:spLocks noChangeArrowheads="1"/>
          </p:cNvSpPr>
          <p:nvPr/>
        </p:nvSpPr>
        <p:spPr bwMode="auto">
          <a:xfrm>
            <a:off x="1209675" y="1772692"/>
            <a:ext cx="33448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hangingPunct="1">
              <a:buFont typeface="Arial" charset="0"/>
              <a:buNone/>
            </a:pPr>
            <a:r>
              <a:rPr lang="en-US" altLang="zh-CN" sz="2000" b="1" dirty="0">
                <a:latin typeface="幼圆" pitchFamily="49" charset="-122"/>
                <a:ea typeface="幼圆" pitchFamily="49" charset="-122"/>
              </a:rPr>
              <a:t>1. </a:t>
            </a:r>
            <a:r>
              <a:rPr lang="zh-CN" altLang="en-US" sz="2000" b="1" dirty="0">
                <a:latin typeface="幼圆" pitchFamily="49" charset="-122"/>
                <a:ea typeface="幼圆" pitchFamily="49" charset="-122"/>
              </a:rPr>
              <a:t>海洋生物医药和功能食品</a:t>
            </a:r>
          </a:p>
          <a:p>
            <a:pPr eaLnBrk="1" hangingPunct="1">
              <a:buFont typeface="Arial" charset="0"/>
              <a:buNone/>
            </a:pPr>
            <a:r>
              <a:rPr lang="en-US" altLang="zh-CN" sz="2000" b="1" dirty="0">
                <a:latin typeface="幼圆" pitchFamily="49" charset="-122"/>
                <a:ea typeface="幼圆" pitchFamily="49" charset="-122"/>
              </a:rPr>
              <a:t>2. </a:t>
            </a:r>
            <a:r>
              <a:rPr lang="zh-CN" altLang="en-US" sz="2000" b="1" dirty="0">
                <a:latin typeface="幼圆" pitchFamily="49" charset="-122"/>
                <a:ea typeface="幼圆" pitchFamily="49" charset="-122"/>
              </a:rPr>
              <a:t>海洋生物制品</a:t>
            </a:r>
          </a:p>
          <a:p>
            <a:pPr eaLnBrk="1" hangingPunct="1">
              <a:buFont typeface="Arial" charset="0"/>
              <a:buNone/>
            </a:pPr>
            <a:r>
              <a:rPr lang="en-US" altLang="zh-CN" sz="2000" b="1" dirty="0">
                <a:latin typeface="幼圆" pitchFamily="49" charset="-122"/>
                <a:ea typeface="幼圆" pitchFamily="49" charset="-122"/>
              </a:rPr>
              <a:t>3. </a:t>
            </a:r>
            <a:r>
              <a:rPr lang="zh-CN" altLang="en-US" sz="2000" b="1" dirty="0">
                <a:latin typeface="幼圆" pitchFamily="49" charset="-122"/>
                <a:ea typeface="幼圆" pitchFamily="49" charset="-122"/>
              </a:rPr>
              <a:t>海洋工业原料和生物材料</a:t>
            </a:r>
          </a:p>
        </p:txBody>
      </p:sp>
      <p:sp>
        <p:nvSpPr>
          <p:cNvPr id="29700" name="MH_SubTitle_3"/>
          <p:cNvSpPr>
            <a:spLocks noChangeArrowheads="1"/>
          </p:cNvSpPr>
          <p:nvPr/>
        </p:nvSpPr>
        <p:spPr bwMode="auto">
          <a:xfrm>
            <a:off x="5080000" y="4020592"/>
            <a:ext cx="1397000" cy="1397000"/>
          </a:xfrm>
          <a:custGeom>
            <a:avLst/>
            <a:gdLst>
              <a:gd name="T0" fmla="*/ 2 w 1233623"/>
              <a:gd name="T1" fmla="*/ 0 h 1233622"/>
              <a:gd name="T2" fmla="*/ 16806413 w 1233623"/>
              <a:gd name="T3" fmla="*/ 0 h 1233622"/>
              <a:gd name="T4" fmla="*/ 11883926 w 1233623"/>
              <a:gd name="T5" fmla="*/ 11884126 h 1233622"/>
              <a:gd name="T6" fmla="*/ 0 w 1233623"/>
              <a:gd name="T7" fmla="*/ 16806670 h 1233622"/>
              <a:gd name="T8" fmla="*/ 2 w 1233623"/>
              <a:gd name="T9" fmla="*/ 0 h 1233622"/>
              <a:gd name="T10" fmla="*/ 0 60000 65536"/>
              <a:gd name="T11" fmla="*/ 0 60000 65536"/>
              <a:gd name="T12" fmla="*/ 0 60000 65536"/>
              <a:gd name="T13" fmla="*/ 0 60000 65536"/>
              <a:gd name="T14" fmla="*/ 0 60000 65536"/>
              <a:gd name="T15" fmla="*/ 0 w 1233623"/>
              <a:gd name="T16" fmla="*/ 0 h 1233622"/>
              <a:gd name="T17" fmla="*/ 1233623 w 1233623"/>
              <a:gd name="T18" fmla="*/ 1233622 h 1233622"/>
            </a:gdLst>
            <a:ahLst/>
            <a:cxnLst>
              <a:cxn ang="T10">
                <a:pos x="T0" y="T1"/>
              </a:cxn>
              <a:cxn ang="T11">
                <a:pos x="T2" y="T3"/>
              </a:cxn>
              <a:cxn ang="T12">
                <a:pos x="T4" y="T5"/>
              </a:cxn>
              <a:cxn ang="T13">
                <a:pos x="T6" y="T7"/>
              </a:cxn>
              <a:cxn ang="T14">
                <a:pos x="T8" y="T9"/>
              </a:cxn>
            </a:cxnLst>
            <a:rect l="T15" t="T16" r="T17" b="T18"/>
            <a:pathLst>
              <a:path w="1233623" h="1233622">
                <a:moveTo>
                  <a:pt x="2" y="0"/>
                </a:moveTo>
                <a:lnTo>
                  <a:pt x="1233623" y="0"/>
                </a:lnTo>
                <a:cubicBezTo>
                  <a:pt x="1233623" y="327177"/>
                  <a:pt x="1103652" y="640954"/>
                  <a:pt x="872303" y="872303"/>
                </a:cubicBezTo>
                <a:cubicBezTo>
                  <a:pt x="640954" y="1103652"/>
                  <a:pt x="327177" y="1233622"/>
                  <a:pt x="0" y="1233622"/>
                </a:cubicBezTo>
                <a:cubicBezTo>
                  <a:pt x="1" y="822415"/>
                  <a:pt x="1" y="411207"/>
                  <a:pt x="2" y="0"/>
                </a:cubicBez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p>
            <a:endParaRPr lang="zh-CN" altLang="en-US"/>
          </a:p>
        </p:txBody>
      </p:sp>
      <p:sp>
        <p:nvSpPr>
          <p:cNvPr id="29701" name="MH_SubTitle_2"/>
          <p:cNvSpPr>
            <a:spLocks noChangeArrowheads="1"/>
          </p:cNvSpPr>
          <p:nvPr/>
        </p:nvSpPr>
        <p:spPr bwMode="auto">
          <a:xfrm>
            <a:off x="5080000" y="2622005"/>
            <a:ext cx="1397000" cy="1398587"/>
          </a:xfrm>
          <a:custGeom>
            <a:avLst/>
            <a:gdLst>
              <a:gd name="T0" fmla="*/ 0 w 1397785"/>
              <a:gd name="T1" fmla="*/ 0 h 1397784"/>
              <a:gd name="T2" fmla="*/ 976791 w 1397785"/>
              <a:gd name="T3" fmla="*/ 414369 h 1397784"/>
              <a:gd name="T4" fmla="*/ 1381392 w 1397785"/>
              <a:gd name="T5" fmla="*/ 1414743 h 1397784"/>
              <a:gd name="T6" fmla="*/ 2 w 1397785"/>
              <a:gd name="T7" fmla="*/ 1414743 h 1397784"/>
              <a:gd name="T8" fmla="*/ 0 w 1397785"/>
              <a:gd name="T9" fmla="*/ 0 h 1397784"/>
              <a:gd name="T10" fmla="*/ 0 60000 65536"/>
              <a:gd name="T11" fmla="*/ 0 60000 65536"/>
              <a:gd name="T12" fmla="*/ 0 60000 65536"/>
              <a:gd name="T13" fmla="*/ 0 60000 65536"/>
              <a:gd name="T14" fmla="*/ 0 60000 65536"/>
              <a:gd name="T15" fmla="*/ 0 w 1397785"/>
              <a:gd name="T16" fmla="*/ 0 h 1397784"/>
              <a:gd name="T17" fmla="*/ 1397785 w 1397785"/>
              <a:gd name="T18" fmla="*/ 1397784 h 1397784"/>
            </a:gdLst>
            <a:ahLst/>
            <a:cxnLst>
              <a:cxn ang="T10">
                <a:pos x="T0" y="T1"/>
              </a:cxn>
              <a:cxn ang="T11">
                <a:pos x="T2" y="T3"/>
              </a:cxn>
              <a:cxn ang="T12">
                <a:pos x="T4" y="T5"/>
              </a:cxn>
              <a:cxn ang="T13">
                <a:pos x="T6" y="T7"/>
              </a:cxn>
              <a:cxn ang="T14">
                <a:pos x="T8" y="T9"/>
              </a:cxn>
            </a:cxnLst>
            <a:rect l="T15" t="T16" r="T17" b="T18"/>
            <a:pathLst>
              <a:path w="1397785" h="1397784">
                <a:moveTo>
                  <a:pt x="0" y="0"/>
                </a:moveTo>
                <a:cubicBezTo>
                  <a:pt x="370715" y="0"/>
                  <a:pt x="726247" y="147265"/>
                  <a:pt x="988383" y="409401"/>
                </a:cubicBezTo>
                <a:cubicBezTo>
                  <a:pt x="1250518" y="671536"/>
                  <a:pt x="1397785" y="1027068"/>
                  <a:pt x="1397785" y="1397784"/>
                </a:cubicBezTo>
                <a:lnTo>
                  <a:pt x="2" y="1397784"/>
                </a:lnTo>
                <a:cubicBezTo>
                  <a:pt x="1" y="931856"/>
                  <a:pt x="1" y="465927"/>
                  <a:pt x="0" y="0"/>
                </a:cubicBez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24000" rIns="108000" bIns="0" anchor="ctr"/>
          <a:lstStyle/>
          <a:p>
            <a:endParaRPr lang="zh-CN" altLang="en-US"/>
          </a:p>
        </p:txBody>
      </p:sp>
      <p:sp>
        <p:nvSpPr>
          <p:cNvPr id="29702" name="MH_SubTitle_4"/>
          <p:cNvSpPr>
            <a:spLocks noChangeArrowheads="1"/>
          </p:cNvSpPr>
          <p:nvPr/>
        </p:nvSpPr>
        <p:spPr bwMode="auto">
          <a:xfrm flipH="1">
            <a:off x="3514725" y="4001542"/>
            <a:ext cx="1565275" cy="1397000"/>
          </a:xfrm>
          <a:custGeom>
            <a:avLst/>
            <a:gdLst>
              <a:gd name="T0" fmla="*/ 220 w 1233623"/>
              <a:gd name="T1" fmla="*/ 0 h 1233622"/>
              <a:gd name="T2" fmla="*/ 145869763 w 1233623"/>
              <a:gd name="T3" fmla="*/ 0 h 1233622"/>
              <a:gd name="T4" fmla="*/ 103145482 w 1233623"/>
              <a:gd name="T5" fmla="*/ 11884126 h 1233622"/>
              <a:gd name="T6" fmla="*/ 0 w 1233623"/>
              <a:gd name="T7" fmla="*/ 16806670 h 1233622"/>
              <a:gd name="T8" fmla="*/ 220 w 1233623"/>
              <a:gd name="T9" fmla="*/ 0 h 1233622"/>
              <a:gd name="T10" fmla="*/ 0 60000 65536"/>
              <a:gd name="T11" fmla="*/ 0 60000 65536"/>
              <a:gd name="T12" fmla="*/ 0 60000 65536"/>
              <a:gd name="T13" fmla="*/ 0 60000 65536"/>
              <a:gd name="T14" fmla="*/ 0 60000 65536"/>
              <a:gd name="T15" fmla="*/ 0 w 1233623"/>
              <a:gd name="T16" fmla="*/ 0 h 1233622"/>
              <a:gd name="T17" fmla="*/ 1233623 w 1233623"/>
              <a:gd name="T18" fmla="*/ 1233622 h 1233622"/>
            </a:gdLst>
            <a:ahLst/>
            <a:cxnLst>
              <a:cxn ang="T10">
                <a:pos x="T0" y="T1"/>
              </a:cxn>
              <a:cxn ang="T11">
                <a:pos x="T2" y="T3"/>
              </a:cxn>
              <a:cxn ang="T12">
                <a:pos x="T4" y="T5"/>
              </a:cxn>
              <a:cxn ang="T13">
                <a:pos x="T6" y="T7"/>
              </a:cxn>
              <a:cxn ang="T14">
                <a:pos x="T8" y="T9"/>
              </a:cxn>
            </a:cxnLst>
            <a:rect l="T15" t="T16" r="T17" b="T18"/>
            <a:pathLst>
              <a:path w="1233623" h="1233622">
                <a:moveTo>
                  <a:pt x="2" y="0"/>
                </a:moveTo>
                <a:lnTo>
                  <a:pt x="1233623" y="0"/>
                </a:lnTo>
                <a:cubicBezTo>
                  <a:pt x="1233623" y="327177"/>
                  <a:pt x="1103652" y="640954"/>
                  <a:pt x="872303" y="872303"/>
                </a:cubicBezTo>
                <a:cubicBezTo>
                  <a:pt x="640954" y="1103652"/>
                  <a:pt x="327177" y="1233622"/>
                  <a:pt x="0" y="1233622"/>
                </a:cubicBezTo>
                <a:cubicBezTo>
                  <a:pt x="1" y="822415"/>
                  <a:pt x="1" y="411207"/>
                  <a:pt x="2" y="0"/>
                </a:cubicBez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eaLnBrk="1" hangingPunct="1">
              <a:buFont typeface="Arial" charset="0"/>
              <a:buNone/>
            </a:pPr>
            <a:r>
              <a:rPr lang="zh-CN" altLang="en-US" sz="2000" b="1" dirty="0">
                <a:latin typeface="黑体" pitchFamily="49" charset="-122"/>
                <a:ea typeface="黑体" pitchFamily="49" charset="-122"/>
              </a:rPr>
              <a:t> 海洋高端装备产业</a:t>
            </a:r>
          </a:p>
        </p:txBody>
      </p:sp>
      <p:sp>
        <p:nvSpPr>
          <p:cNvPr id="29703" name="MH_SubTitle_1"/>
          <p:cNvSpPr>
            <a:spLocks noChangeArrowheads="1"/>
          </p:cNvSpPr>
          <p:nvPr/>
        </p:nvSpPr>
        <p:spPr bwMode="auto">
          <a:xfrm>
            <a:off x="3514725" y="2574380"/>
            <a:ext cx="1565275" cy="1398587"/>
          </a:xfrm>
          <a:custGeom>
            <a:avLst/>
            <a:gdLst>
              <a:gd name="T0" fmla="*/ 11989661 w 1397785"/>
              <a:gd name="T1" fmla="*/ 0 h 1397785"/>
              <a:gd name="T2" fmla="*/ 11989661 w 1397785"/>
              <a:gd name="T3" fmla="*/ 1414720 h 1397785"/>
              <a:gd name="T4" fmla="*/ 0 w 1397785"/>
              <a:gd name="T5" fmla="*/ 1414723 h 1397785"/>
              <a:gd name="T6" fmla="*/ 3511696 w 1397785"/>
              <a:gd name="T7" fmla="*/ 414363 h 1397785"/>
              <a:gd name="T8" fmla="*/ 11989661 w 1397785"/>
              <a:gd name="T9" fmla="*/ 0 h 1397785"/>
              <a:gd name="T10" fmla="*/ 0 60000 65536"/>
              <a:gd name="T11" fmla="*/ 0 60000 65536"/>
              <a:gd name="T12" fmla="*/ 0 60000 65536"/>
              <a:gd name="T13" fmla="*/ 0 60000 65536"/>
              <a:gd name="T14" fmla="*/ 0 60000 65536"/>
              <a:gd name="T15" fmla="*/ 0 w 1397785"/>
              <a:gd name="T16" fmla="*/ 0 h 1397785"/>
              <a:gd name="T17" fmla="*/ 1397785 w 1397785"/>
              <a:gd name="T18" fmla="*/ 1397785 h 1397785"/>
            </a:gdLst>
            <a:ahLst/>
            <a:cxnLst>
              <a:cxn ang="T10">
                <a:pos x="T0" y="T1"/>
              </a:cxn>
              <a:cxn ang="T11">
                <a:pos x="T2" y="T3"/>
              </a:cxn>
              <a:cxn ang="T12">
                <a:pos x="T4" y="T5"/>
              </a:cxn>
              <a:cxn ang="T13">
                <a:pos x="T6" y="T7"/>
              </a:cxn>
              <a:cxn ang="T14">
                <a:pos x="T8" y="T9"/>
              </a:cxn>
            </a:cxnLst>
            <a:rect l="T15" t="T16" r="T17" b="T18"/>
            <a:pathLst>
              <a:path w="1397785" h="1397785">
                <a:moveTo>
                  <a:pt x="1397785" y="0"/>
                </a:moveTo>
                <a:lnTo>
                  <a:pt x="1397785" y="1397782"/>
                </a:lnTo>
                <a:cubicBezTo>
                  <a:pt x="931857" y="1397783"/>
                  <a:pt x="465928" y="1397783"/>
                  <a:pt x="0" y="1397785"/>
                </a:cubicBezTo>
                <a:cubicBezTo>
                  <a:pt x="0" y="1027069"/>
                  <a:pt x="147266" y="671537"/>
                  <a:pt x="409402" y="409402"/>
                </a:cubicBezTo>
                <a:cubicBezTo>
                  <a:pt x="671537" y="147266"/>
                  <a:pt x="1027069" y="0"/>
                  <a:pt x="1397785" y="0"/>
                </a:cubicBezTo>
                <a:close/>
              </a:path>
            </a:pathLst>
          </a:custGeom>
          <a:solidFill>
            <a:srgbClr val="AB97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buFont typeface="Arial" charset="0"/>
              <a:buNone/>
            </a:pPr>
            <a:endParaRPr lang="en-US" altLang="zh-CN" sz="2400" dirty="0">
              <a:solidFill>
                <a:srgbClr val="FFFFFF"/>
              </a:solidFill>
              <a:latin typeface="微软雅黑" pitchFamily="34" charset="-122"/>
              <a:ea typeface="微软雅黑" pitchFamily="34" charset="-122"/>
            </a:endParaRPr>
          </a:p>
          <a:p>
            <a:pPr algn="ctr" eaLnBrk="1" hangingPunct="1">
              <a:buFont typeface="Arial" charset="0"/>
              <a:buNone/>
            </a:pPr>
            <a:r>
              <a:rPr lang="zh-CN" altLang="en-US" sz="2000" b="1" dirty="0">
                <a:latin typeface="黑体" pitchFamily="49" charset="-122"/>
                <a:ea typeface="黑体" pitchFamily="49" charset="-122"/>
              </a:rPr>
              <a:t>海洋生物产业</a:t>
            </a:r>
            <a:endParaRPr lang="en-US" altLang="zh-CN" sz="2000" b="1" dirty="0">
              <a:solidFill>
                <a:srgbClr val="404040"/>
              </a:solidFill>
              <a:latin typeface="黑体" pitchFamily="49" charset="-122"/>
              <a:ea typeface="黑体" pitchFamily="49" charset="-122"/>
            </a:endParaRPr>
          </a:p>
        </p:txBody>
      </p:sp>
      <p:sp>
        <p:nvSpPr>
          <p:cNvPr id="29704" name="MH_Other_2"/>
          <p:cNvSpPr>
            <a:spLocks noChangeShapeType="1"/>
          </p:cNvSpPr>
          <p:nvPr/>
        </p:nvSpPr>
        <p:spPr bwMode="auto">
          <a:xfrm flipV="1">
            <a:off x="5080000" y="2128292"/>
            <a:ext cx="0" cy="3783013"/>
          </a:xfrm>
          <a:prstGeom prst="line">
            <a:avLst/>
          </a:prstGeom>
          <a:noFill/>
          <a:ln w="28575" cap="rnd">
            <a:solidFill>
              <a:srgbClr val="AB97DD"/>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5" name="MH_Text_1"/>
          <p:cNvSpPr>
            <a:spLocks noChangeArrowheads="1"/>
          </p:cNvSpPr>
          <p:nvPr/>
        </p:nvSpPr>
        <p:spPr bwMode="auto">
          <a:xfrm>
            <a:off x="628650" y="4420642"/>
            <a:ext cx="3178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hangingPunct="1">
              <a:buFont typeface="Arial" charset="0"/>
              <a:buNone/>
            </a:pPr>
            <a:r>
              <a:rPr lang="en-US" altLang="zh-CN" sz="2000" b="1">
                <a:latin typeface="幼圆" pitchFamily="49" charset="-122"/>
                <a:ea typeface="幼圆" pitchFamily="49" charset="-122"/>
              </a:rPr>
              <a:t>1.</a:t>
            </a:r>
            <a:r>
              <a:rPr lang="zh-CN" altLang="en-US" sz="2000" b="1">
                <a:latin typeface="幼圆" pitchFamily="49" charset="-122"/>
                <a:ea typeface="幼圆" pitchFamily="49" charset="-122"/>
              </a:rPr>
              <a:t>海洋观测</a:t>
            </a:r>
            <a:r>
              <a:rPr lang="en-US" altLang="zh-CN" sz="2000" b="1">
                <a:latin typeface="幼圆" pitchFamily="49" charset="-122"/>
                <a:ea typeface="幼圆" pitchFamily="49" charset="-122"/>
              </a:rPr>
              <a:t>/</a:t>
            </a:r>
            <a:r>
              <a:rPr lang="zh-CN" altLang="en-US" sz="2000" b="1">
                <a:latin typeface="幼圆" pitchFamily="49" charset="-122"/>
                <a:ea typeface="幼圆" pitchFamily="49" charset="-122"/>
              </a:rPr>
              <a:t>监测</a:t>
            </a:r>
            <a:r>
              <a:rPr lang="en-US" altLang="zh-CN" sz="2000" b="1">
                <a:latin typeface="幼圆" pitchFamily="49" charset="-122"/>
                <a:ea typeface="幼圆" pitchFamily="49" charset="-122"/>
              </a:rPr>
              <a:t>/</a:t>
            </a:r>
            <a:r>
              <a:rPr lang="zh-CN" altLang="en-US" sz="2000" b="1">
                <a:latin typeface="幼圆" pitchFamily="49" charset="-122"/>
                <a:ea typeface="幼圆" pitchFamily="49" charset="-122"/>
              </a:rPr>
              <a:t>探测装备</a:t>
            </a:r>
            <a:endParaRPr lang="en-US" altLang="zh-CN" sz="2000" b="1">
              <a:latin typeface="幼圆" pitchFamily="49" charset="-122"/>
              <a:ea typeface="幼圆" pitchFamily="49" charset="-122"/>
            </a:endParaRPr>
          </a:p>
          <a:p>
            <a:pPr eaLnBrk="1" hangingPunct="1">
              <a:buFont typeface="Arial" charset="0"/>
              <a:buNone/>
            </a:pPr>
            <a:r>
              <a:rPr lang="en-US" altLang="zh-CN" sz="2000" b="1">
                <a:latin typeface="幼圆" pitchFamily="49" charset="-122"/>
                <a:ea typeface="幼圆" pitchFamily="49" charset="-122"/>
              </a:rPr>
              <a:t>2.</a:t>
            </a:r>
            <a:r>
              <a:rPr lang="zh-CN" altLang="en-US" sz="2000" b="1">
                <a:latin typeface="幼圆" pitchFamily="49" charset="-122"/>
                <a:ea typeface="幼圆" pitchFamily="49" charset="-122"/>
              </a:rPr>
              <a:t>海洋工程配套装备</a:t>
            </a:r>
          </a:p>
          <a:p>
            <a:pPr eaLnBrk="1" hangingPunct="1">
              <a:buFont typeface="Arial" charset="0"/>
              <a:buNone/>
            </a:pPr>
            <a:r>
              <a:rPr lang="en-US" altLang="zh-CN" sz="2000" b="1">
                <a:latin typeface="幼圆" pitchFamily="49" charset="-122"/>
                <a:ea typeface="幼圆" pitchFamily="49" charset="-122"/>
              </a:rPr>
              <a:t>3.</a:t>
            </a:r>
            <a:r>
              <a:rPr lang="zh-CN" altLang="en-US" sz="2000" b="1">
                <a:latin typeface="幼圆" pitchFamily="49" charset="-122"/>
                <a:ea typeface="幼圆" pitchFamily="49" charset="-122"/>
              </a:rPr>
              <a:t>海水养殖和海洋生物资源 利用装备</a:t>
            </a:r>
          </a:p>
        </p:txBody>
      </p:sp>
      <p:sp>
        <p:nvSpPr>
          <p:cNvPr id="29706" name="TextBox 18"/>
          <p:cNvSpPr txBox="1">
            <a:spLocks noChangeArrowheads="1"/>
          </p:cNvSpPr>
          <p:nvPr/>
        </p:nvSpPr>
        <p:spPr bwMode="auto">
          <a:xfrm>
            <a:off x="5210175" y="2915692"/>
            <a:ext cx="12668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buFont typeface="Arial" charset="0"/>
              <a:buNone/>
            </a:pPr>
            <a:r>
              <a:rPr lang="zh-CN" altLang="en-US" sz="2000" b="1">
                <a:latin typeface="黑体" pitchFamily="49" charset="-122"/>
                <a:ea typeface="黑体" pitchFamily="49" charset="-122"/>
              </a:rPr>
              <a:t>海水淡化与综合利用产业</a:t>
            </a:r>
          </a:p>
        </p:txBody>
      </p:sp>
      <p:sp>
        <p:nvSpPr>
          <p:cNvPr id="29707" name="MH_Text_1"/>
          <p:cNvSpPr>
            <a:spLocks noChangeArrowheads="1"/>
          </p:cNvSpPr>
          <p:nvPr/>
        </p:nvSpPr>
        <p:spPr bwMode="auto">
          <a:xfrm>
            <a:off x="5978525" y="1556792"/>
            <a:ext cx="2536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hangingPunct="1">
              <a:buFont typeface="Arial" charset="0"/>
              <a:buNone/>
            </a:pPr>
            <a:r>
              <a:rPr lang="en-US" altLang="zh-CN" sz="2000" b="1">
                <a:latin typeface="幼圆" pitchFamily="49" charset="-122"/>
                <a:ea typeface="幼圆" pitchFamily="49" charset="-122"/>
              </a:rPr>
              <a:t>1.</a:t>
            </a:r>
            <a:r>
              <a:rPr lang="zh-CN" altLang="en-US" sz="2000" b="1">
                <a:latin typeface="幼圆" pitchFamily="49" charset="-122"/>
                <a:ea typeface="幼圆" pitchFamily="49" charset="-122"/>
              </a:rPr>
              <a:t>海水利用核心材料</a:t>
            </a:r>
            <a:endParaRPr lang="zh-CN" altLang="en-US" sz="2000">
              <a:latin typeface="幼圆" pitchFamily="49" charset="-122"/>
              <a:ea typeface="幼圆" pitchFamily="49" charset="-122"/>
            </a:endParaRPr>
          </a:p>
          <a:p>
            <a:pPr eaLnBrk="1" hangingPunct="1">
              <a:buFont typeface="Arial" charset="0"/>
              <a:buNone/>
            </a:pPr>
            <a:r>
              <a:rPr lang="en-US" altLang="zh-CN" sz="2000" b="1">
                <a:latin typeface="幼圆" pitchFamily="49" charset="-122"/>
                <a:ea typeface="幼圆" pitchFamily="49" charset="-122"/>
              </a:rPr>
              <a:t>2.</a:t>
            </a:r>
            <a:r>
              <a:rPr lang="zh-CN" altLang="en-US" sz="2000" b="1">
                <a:latin typeface="幼圆" pitchFamily="49" charset="-122"/>
                <a:ea typeface="幼圆" pitchFamily="49" charset="-122"/>
              </a:rPr>
              <a:t>海水利用关键装备</a:t>
            </a:r>
            <a:endParaRPr lang="zh-CN" altLang="en-US" sz="2000">
              <a:latin typeface="幼圆" pitchFamily="49" charset="-122"/>
              <a:ea typeface="幼圆" pitchFamily="49" charset="-122"/>
            </a:endParaRPr>
          </a:p>
          <a:p>
            <a:pPr eaLnBrk="1" hangingPunct="1">
              <a:buFont typeface="Arial" charset="0"/>
              <a:buNone/>
            </a:pPr>
            <a:r>
              <a:rPr lang="en-US" altLang="zh-CN" sz="2000" b="1">
                <a:latin typeface="幼圆" pitchFamily="49" charset="-122"/>
                <a:ea typeface="幼圆" pitchFamily="49" charset="-122"/>
              </a:rPr>
              <a:t>3.</a:t>
            </a:r>
            <a:r>
              <a:rPr lang="zh-CN" altLang="en-US" sz="2000" b="1">
                <a:latin typeface="幼圆" pitchFamily="49" charset="-122"/>
                <a:ea typeface="幼圆" pitchFamily="49" charset="-122"/>
              </a:rPr>
              <a:t>海水利用区域创新应用与工程服务</a:t>
            </a:r>
            <a:endParaRPr lang="zh-CN" altLang="en-US" sz="2000">
              <a:latin typeface="幼圆" pitchFamily="49" charset="-122"/>
              <a:ea typeface="幼圆" pitchFamily="49" charset="-122"/>
            </a:endParaRPr>
          </a:p>
        </p:txBody>
      </p:sp>
      <p:sp>
        <p:nvSpPr>
          <p:cNvPr id="14" name="矩形 13"/>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15" name="TextBox 14"/>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重点支持领域和方向</a:t>
            </a:r>
          </a:p>
        </p:txBody>
      </p:sp>
      <p:sp>
        <p:nvSpPr>
          <p:cNvPr id="16"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7</a:t>
            </a:fld>
            <a:r>
              <a:rPr lang="en-US" altLang="zh-CN" b="1" dirty="0" smtClean="0"/>
              <a:t>/39</a:t>
            </a:r>
            <a:endParaRPr lang="zh-CN" altLang="en-US" b="1" dirty="0"/>
          </a:p>
        </p:txBody>
      </p:sp>
    </p:spTree>
    <p:extLst>
      <p:ext uri="{BB962C8B-B14F-4D97-AF65-F5344CB8AC3E}">
        <p14:creationId xmlns:p14="http://schemas.microsoft.com/office/powerpoint/2010/main" val="26716804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628800"/>
            <a:ext cx="7992888" cy="4939814"/>
          </a:xfrm>
          <a:prstGeom prst="rect">
            <a:avLst/>
          </a:prstGeom>
          <a:noFill/>
        </p:spPr>
        <p:txBody>
          <a:bodyPr wrap="square" rtlCol="0">
            <a:spAutoFit/>
          </a:bodyPr>
          <a:lstStyle/>
          <a:p>
            <a:pPr>
              <a:lnSpc>
                <a:spcPct val="150000"/>
              </a:lnSpc>
            </a:pPr>
            <a:r>
              <a:rPr lang="zh-CN" altLang="zh-CN" b="1" dirty="0" smtClean="0"/>
              <a:t>（</a:t>
            </a:r>
            <a:r>
              <a:rPr lang="en-US" altLang="zh-CN" b="1" dirty="0" smtClean="0"/>
              <a:t>1</a:t>
            </a:r>
            <a:r>
              <a:rPr lang="zh-CN" altLang="zh-CN" b="1" dirty="0" smtClean="0"/>
              <a:t>）</a:t>
            </a:r>
            <a:r>
              <a:rPr lang="en-US" altLang="zh-CN" b="1" dirty="0" smtClean="0"/>
              <a:t> </a:t>
            </a:r>
            <a:r>
              <a:rPr lang="zh-CN" altLang="zh-CN" b="1" u="sng" dirty="0" smtClean="0"/>
              <a:t>海洋生物</a:t>
            </a:r>
            <a:r>
              <a:rPr lang="zh-CN" altLang="zh-CN" b="1" u="sng" dirty="0"/>
              <a:t>医药和功能</a:t>
            </a:r>
            <a:r>
              <a:rPr lang="zh-CN" altLang="zh-CN" b="1" u="sng" dirty="0" smtClean="0"/>
              <a:t>食品</a:t>
            </a:r>
            <a:r>
              <a:rPr lang="zh-CN" altLang="en-US" b="1" dirty="0" smtClean="0"/>
              <a:t>：</a:t>
            </a:r>
            <a:endParaRPr lang="en-US" altLang="zh-CN" b="1" dirty="0" smtClean="0"/>
          </a:p>
          <a:p>
            <a:pPr>
              <a:lnSpc>
                <a:spcPct val="150000"/>
              </a:lnSpc>
            </a:pPr>
            <a:r>
              <a:rPr lang="en-US" altLang="zh-CN" b="1" dirty="0"/>
              <a:t> </a:t>
            </a:r>
            <a:r>
              <a:rPr lang="en-US" altLang="zh-CN" b="1" dirty="0" smtClean="0"/>
              <a:t>         </a:t>
            </a:r>
            <a:r>
              <a:rPr lang="zh-CN" altLang="zh-CN" dirty="0" smtClean="0"/>
              <a:t>针对</a:t>
            </a:r>
            <a:r>
              <a:rPr lang="zh-CN" altLang="zh-CN" dirty="0"/>
              <a:t>高端产品少、规模小的问题，重点支持</a:t>
            </a:r>
            <a:r>
              <a:rPr lang="zh-CN" altLang="zh-CN" dirty="0" smtClean="0"/>
              <a:t>：</a:t>
            </a:r>
            <a:endParaRPr lang="en-US" altLang="zh-CN" dirty="0" smtClean="0"/>
          </a:p>
          <a:p>
            <a:pPr>
              <a:lnSpc>
                <a:spcPct val="150000"/>
              </a:lnSpc>
            </a:pPr>
            <a:r>
              <a:rPr lang="en-US" altLang="zh-CN" dirty="0" smtClean="0"/>
              <a:t>   </a:t>
            </a:r>
            <a:r>
              <a:rPr lang="zh-CN" altLang="zh-CN" dirty="0" smtClean="0"/>
              <a:t>①</a:t>
            </a:r>
            <a:r>
              <a:rPr lang="en-US" altLang="zh-CN" dirty="0" smtClean="0"/>
              <a:t>  </a:t>
            </a:r>
            <a:r>
              <a:rPr lang="zh-CN" altLang="zh-CN" dirty="0" smtClean="0"/>
              <a:t>推进</a:t>
            </a:r>
            <a:r>
              <a:rPr lang="zh-CN" altLang="zh-CN" dirty="0"/>
              <a:t>疗效显著、市场前景好的</a:t>
            </a:r>
            <a:r>
              <a:rPr lang="zh-CN" altLang="zh-CN" b="1" dirty="0">
                <a:solidFill>
                  <a:srgbClr val="FF0000"/>
                </a:solidFill>
              </a:rPr>
              <a:t>海洋天然药物和中药的原研药、首仿药及二次开发药</a:t>
            </a:r>
            <a:r>
              <a:rPr lang="zh-CN" altLang="zh-CN" dirty="0"/>
              <a:t>，获得</a:t>
            </a:r>
            <a:r>
              <a:rPr lang="en-US" altLang="zh-CN" dirty="0"/>
              <a:t>CFDA</a:t>
            </a:r>
            <a:r>
              <a:rPr lang="zh-CN" altLang="zh-CN" dirty="0"/>
              <a:t>新药临床批件或新药证书</a:t>
            </a:r>
            <a:r>
              <a:rPr lang="zh-CN" altLang="zh-CN" dirty="0" smtClean="0"/>
              <a:t>；</a:t>
            </a:r>
            <a:endParaRPr lang="en-US" altLang="zh-CN" dirty="0" smtClean="0"/>
          </a:p>
          <a:p>
            <a:pPr>
              <a:lnSpc>
                <a:spcPct val="150000"/>
              </a:lnSpc>
            </a:pPr>
            <a:r>
              <a:rPr lang="en-US" altLang="zh-CN" dirty="0" smtClean="0"/>
              <a:t>   </a:t>
            </a:r>
            <a:r>
              <a:rPr lang="zh-CN" altLang="zh-CN" dirty="0" smtClean="0"/>
              <a:t>②</a:t>
            </a:r>
            <a:r>
              <a:rPr lang="en-US" altLang="zh-CN" dirty="0" smtClean="0"/>
              <a:t>  </a:t>
            </a:r>
            <a:r>
              <a:rPr lang="zh-CN" altLang="zh-CN" dirty="0" smtClean="0"/>
              <a:t>年产</a:t>
            </a:r>
            <a:r>
              <a:rPr lang="en-US" altLang="zh-CN" dirty="0"/>
              <a:t>20</a:t>
            </a:r>
            <a:r>
              <a:rPr lang="zh-CN" altLang="zh-CN" dirty="0"/>
              <a:t>万人份以上新型</a:t>
            </a:r>
            <a:r>
              <a:rPr lang="zh-CN" altLang="zh-CN" b="1" dirty="0">
                <a:solidFill>
                  <a:srgbClr val="FF0000"/>
                </a:solidFill>
              </a:rPr>
              <a:t>海洋医用材料和高灵敏度、高特异性诊断试剂</a:t>
            </a:r>
            <a:r>
              <a:rPr lang="zh-CN" altLang="zh-CN" dirty="0"/>
              <a:t>，获得Ⅱ</a:t>
            </a:r>
            <a:r>
              <a:rPr lang="en-US" altLang="zh-CN" dirty="0"/>
              <a:t>/</a:t>
            </a:r>
            <a:r>
              <a:rPr lang="zh-CN" altLang="zh-CN" dirty="0"/>
              <a:t>Ⅲ类医疗器械证书</a:t>
            </a:r>
            <a:r>
              <a:rPr lang="zh-CN" altLang="zh-CN" dirty="0" smtClean="0"/>
              <a:t>；</a:t>
            </a:r>
            <a:endParaRPr lang="en-US" altLang="zh-CN" dirty="0" smtClean="0"/>
          </a:p>
          <a:p>
            <a:pPr>
              <a:lnSpc>
                <a:spcPct val="150000"/>
              </a:lnSpc>
            </a:pPr>
            <a:r>
              <a:rPr lang="en-US" altLang="zh-CN" dirty="0"/>
              <a:t> </a:t>
            </a:r>
            <a:r>
              <a:rPr lang="en-US" altLang="zh-CN" dirty="0" smtClean="0"/>
              <a:t>  </a:t>
            </a:r>
            <a:r>
              <a:rPr lang="zh-CN" altLang="zh-CN" dirty="0" smtClean="0"/>
              <a:t>③</a:t>
            </a:r>
            <a:r>
              <a:rPr lang="en-US" altLang="zh-CN" dirty="0" smtClean="0"/>
              <a:t>   </a:t>
            </a:r>
            <a:r>
              <a:rPr lang="zh-CN" altLang="zh-CN" dirty="0" smtClean="0"/>
              <a:t>年产</a:t>
            </a:r>
            <a:r>
              <a:rPr lang="en-US" altLang="zh-CN" dirty="0"/>
              <a:t>100</a:t>
            </a:r>
            <a:r>
              <a:rPr lang="zh-CN" altLang="zh-CN" dirty="0"/>
              <a:t>万日份以上功效确切的</a:t>
            </a:r>
            <a:r>
              <a:rPr lang="zh-CN" altLang="zh-CN" b="1" dirty="0">
                <a:solidFill>
                  <a:srgbClr val="FF0000"/>
                </a:solidFill>
              </a:rPr>
              <a:t>海洋新资源食品、特殊医用食品和保健食品</a:t>
            </a:r>
            <a:r>
              <a:rPr lang="zh-CN" altLang="zh-CN" dirty="0"/>
              <a:t>，获得保健食品证书和相关批件</a:t>
            </a:r>
            <a:r>
              <a:rPr lang="zh-CN" altLang="zh-CN" dirty="0" smtClean="0"/>
              <a:t>。</a:t>
            </a:r>
            <a:endParaRPr lang="en-US" altLang="zh-CN" dirty="0" smtClean="0"/>
          </a:p>
          <a:p>
            <a:pPr>
              <a:lnSpc>
                <a:spcPct val="150000"/>
              </a:lnSpc>
            </a:pPr>
            <a:r>
              <a:rPr lang="en-US" altLang="zh-CN" dirty="0"/>
              <a:t> </a:t>
            </a:r>
            <a:r>
              <a:rPr lang="en-US" altLang="zh-CN" dirty="0" smtClean="0"/>
              <a:t>      </a:t>
            </a:r>
            <a:r>
              <a:rPr lang="zh-CN" altLang="zh-CN" dirty="0" smtClean="0"/>
              <a:t>同时</a:t>
            </a:r>
            <a:r>
              <a:rPr lang="zh-CN" altLang="zh-CN" dirty="0"/>
              <a:t>，整合和优化海洋药源生物种质、基因和天然化合物等资源库建设，发展产业急需的</a:t>
            </a:r>
            <a:r>
              <a:rPr lang="zh-CN" altLang="zh-CN" b="1" dirty="0">
                <a:solidFill>
                  <a:srgbClr val="FF0000"/>
                </a:solidFill>
              </a:rPr>
              <a:t>海洋药物筛选和评价、海洋医药制备和制剂工艺技术</a:t>
            </a:r>
            <a:r>
              <a:rPr lang="zh-CN" altLang="zh-CN" dirty="0"/>
              <a:t>等</a:t>
            </a:r>
            <a:r>
              <a:rPr lang="zh-CN" altLang="zh-CN" b="1" dirty="0">
                <a:solidFill>
                  <a:srgbClr val="FF0000"/>
                </a:solidFill>
              </a:rPr>
              <a:t>支撑平台</a:t>
            </a:r>
            <a:r>
              <a:rPr lang="zh-CN" altLang="zh-CN" dirty="0" smtClean="0"/>
              <a:t>。</a:t>
            </a:r>
            <a:endParaRPr lang="zh-CN" altLang="zh-CN" dirty="0"/>
          </a:p>
          <a:p>
            <a:endParaRPr lang="zh-CN" altLang="en-US" dirty="0"/>
          </a:p>
        </p:txBody>
      </p:sp>
      <p:sp>
        <p:nvSpPr>
          <p:cNvPr id="15" name="矩形 14"/>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16" name="TextBox 15"/>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海洋生物产业</a:t>
            </a:r>
          </a:p>
        </p:txBody>
      </p:sp>
      <p:sp>
        <p:nvSpPr>
          <p:cNvPr id="17"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8</a:t>
            </a:fld>
            <a:r>
              <a:rPr lang="en-US" altLang="zh-CN" b="1" dirty="0" smtClean="0"/>
              <a:t>/39</a:t>
            </a:r>
            <a:endParaRPr lang="zh-CN" altLang="en-US" b="1" dirty="0"/>
          </a:p>
        </p:txBody>
      </p:sp>
    </p:spTree>
    <p:extLst>
      <p:ext uri="{BB962C8B-B14F-4D97-AF65-F5344CB8AC3E}">
        <p14:creationId xmlns:p14="http://schemas.microsoft.com/office/powerpoint/2010/main" val="56787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624439"/>
            <a:ext cx="8064896" cy="4662815"/>
          </a:xfrm>
          <a:prstGeom prst="rect">
            <a:avLst/>
          </a:prstGeom>
          <a:noFill/>
        </p:spPr>
        <p:txBody>
          <a:bodyPr wrap="square" rtlCol="0">
            <a:spAutoFit/>
          </a:bodyPr>
          <a:lstStyle/>
          <a:p>
            <a:pPr lvl="0">
              <a:lnSpc>
                <a:spcPct val="150000"/>
              </a:lnSpc>
            </a:pPr>
            <a:r>
              <a:rPr lang="zh-CN" altLang="zh-CN" b="1" dirty="0">
                <a:solidFill>
                  <a:prstClr val="black"/>
                </a:solidFill>
              </a:rPr>
              <a:t>（</a:t>
            </a:r>
            <a:r>
              <a:rPr lang="en-US" altLang="zh-CN" b="1" dirty="0">
                <a:solidFill>
                  <a:prstClr val="black"/>
                </a:solidFill>
              </a:rPr>
              <a:t>2</a:t>
            </a:r>
            <a:r>
              <a:rPr lang="zh-CN" altLang="zh-CN" b="1" dirty="0" smtClean="0">
                <a:solidFill>
                  <a:prstClr val="black"/>
                </a:solidFill>
              </a:rPr>
              <a:t>）</a:t>
            </a:r>
            <a:r>
              <a:rPr lang="zh-CN" altLang="zh-CN" b="1" u="sng" dirty="0" smtClean="0">
                <a:solidFill>
                  <a:prstClr val="black"/>
                </a:solidFill>
              </a:rPr>
              <a:t>海洋生物制品</a:t>
            </a:r>
            <a:r>
              <a:rPr lang="en-US" altLang="zh-CN" b="1" u="sng" dirty="0" smtClean="0">
                <a:solidFill>
                  <a:prstClr val="black"/>
                </a:solidFill>
              </a:rPr>
              <a:t>:</a:t>
            </a:r>
          </a:p>
          <a:p>
            <a:pPr lvl="0">
              <a:lnSpc>
                <a:spcPct val="150000"/>
              </a:lnSpc>
            </a:pPr>
            <a:r>
              <a:rPr lang="en-US" altLang="zh-CN" b="1" dirty="0" smtClean="0">
                <a:solidFill>
                  <a:prstClr val="black"/>
                </a:solidFill>
              </a:rPr>
              <a:t>          </a:t>
            </a:r>
            <a:r>
              <a:rPr lang="zh-CN" altLang="zh-CN" dirty="0" smtClean="0">
                <a:solidFill>
                  <a:prstClr val="black"/>
                </a:solidFill>
              </a:rPr>
              <a:t>以</a:t>
            </a:r>
            <a:r>
              <a:rPr lang="zh-CN" altLang="zh-CN" dirty="0">
                <a:solidFill>
                  <a:prstClr val="black"/>
                </a:solidFill>
              </a:rPr>
              <a:t>绿色、安全和规模化应用为导向，重点支持</a:t>
            </a:r>
            <a:r>
              <a:rPr lang="zh-CN" altLang="zh-CN" dirty="0" smtClean="0">
                <a:solidFill>
                  <a:prstClr val="black"/>
                </a:solidFill>
              </a:rPr>
              <a:t>：</a:t>
            </a:r>
            <a:endParaRPr lang="en-US" altLang="zh-CN" dirty="0" smtClean="0">
              <a:solidFill>
                <a:prstClr val="black"/>
              </a:solidFill>
            </a:endParaRPr>
          </a:p>
          <a:p>
            <a:pPr lvl="0">
              <a:lnSpc>
                <a:spcPct val="150000"/>
              </a:lnSpc>
            </a:pPr>
            <a:r>
              <a:rPr lang="en-US" altLang="zh-CN" dirty="0">
                <a:solidFill>
                  <a:prstClr val="black"/>
                </a:solidFill>
              </a:rPr>
              <a:t> </a:t>
            </a:r>
            <a:r>
              <a:rPr lang="en-US" altLang="zh-CN" dirty="0" smtClean="0">
                <a:solidFill>
                  <a:prstClr val="black"/>
                </a:solidFill>
              </a:rPr>
              <a:t>   </a:t>
            </a:r>
            <a:r>
              <a:rPr lang="zh-CN" altLang="zh-CN" dirty="0" smtClean="0"/>
              <a:t>①</a:t>
            </a:r>
            <a:r>
              <a:rPr lang="en-US" altLang="zh-CN" dirty="0" smtClean="0"/>
              <a:t>  </a:t>
            </a:r>
            <a:r>
              <a:rPr lang="zh-CN" altLang="zh-CN" dirty="0" smtClean="0">
                <a:solidFill>
                  <a:prstClr val="black"/>
                </a:solidFill>
              </a:rPr>
              <a:t>工艺</a:t>
            </a:r>
            <a:r>
              <a:rPr lang="zh-CN" altLang="zh-CN" dirty="0">
                <a:solidFill>
                  <a:prstClr val="black"/>
                </a:solidFill>
              </a:rPr>
              <a:t>先进的年产</a:t>
            </a:r>
            <a:r>
              <a:rPr lang="en-US" altLang="zh-CN" dirty="0">
                <a:solidFill>
                  <a:prstClr val="black"/>
                </a:solidFill>
              </a:rPr>
              <a:t>200</a:t>
            </a:r>
            <a:r>
              <a:rPr lang="zh-CN" altLang="zh-CN" dirty="0">
                <a:solidFill>
                  <a:prstClr val="black"/>
                </a:solidFill>
              </a:rPr>
              <a:t>吨以上新型</a:t>
            </a:r>
            <a:r>
              <a:rPr lang="zh-CN" altLang="zh-CN" b="1" dirty="0">
                <a:solidFill>
                  <a:srgbClr val="FF0000"/>
                </a:solidFill>
              </a:rPr>
              <a:t>海洋工业用酶制剂</a:t>
            </a:r>
            <a:r>
              <a:rPr lang="zh-CN" altLang="zh-CN" dirty="0">
                <a:solidFill>
                  <a:prstClr val="black"/>
                </a:solidFill>
              </a:rPr>
              <a:t>，或</a:t>
            </a:r>
            <a:r>
              <a:rPr lang="en-US" altLang="zh-CN" dirty="0">
                <a:solidFill>
                  <a:prstClr val="black"/>
                </a:solidFill>
              </a:rPr>
              <a:t>5</a:t>
            </a:r>
            <a:r>
              <a:rPr lang="zh-CN" altLang="zh-CN" dirty="0">
                <a:solidFill>
                  <a:prstClr val="black"/>
                </a:solidFill>
              </a:rPr>
              <a:t>万次份以上</a:t>
            </a:r>
            <a:r>
              <a:rPr lang="zh-CN" altLang="zh-CN" b="1" dirty="0">
                <a:solidFill>
                  <a:srgbClr val="FF0000"/>
                </a:solidFill>
              </a:rPr>
              <a:t>工具酶产</a:t>
            </a:r>
            <a:r>
              <a:rPr lang="zh-CN" altLang="zh-CN" dirty="0">
                <a:solidFill>
                  <a:prstClr val="black"/>
                </a:solidFill>
              </a:rPr>
              <a:t>品</a:t>
            </a:r>
            <a:r>
              <a:rPr lang="zh-CN" altLang="zh-CN" dirty="0" smtClean="0">
                <a:solidFill>
                  <a:prstClr val="black"/>
                </a:solidFill>
              </a:rPr>
              <a:t>；</a:t>
            </a:r>
            <a:endParaRPr lang="en-US" altLang="zh-CN" dirty="0" smtClean="0">
              <a:solidFill>
                <a:prstClr val="black"/>
              </a:solidFill>
            </a:endParaRPr>
          </a:p>
          <a:p>
            <a:pPr lvl="0">
              <a:lnSpc>
                <a:spcPct val="150000"/>
              </a:lnSpc>
            </a:pPr>
            <a:r>
              <a:rPr lang="en-US" altLang="zh-CN" dirty="0" smtClean="0"/>
              <a:t>    </a:t>
            </a:r>
            <a:r>
              <a:rPr lang="zh-CN" altLang="zh-CN" dirty="0" smtClean="0"/>
              <a:t>②</a:t>
            </a:r>
            <a:r>
              <a:rPr lang="en-US" altLang="zh-CN" dirty="0" smtClean="0"/>
              <a:t>  </a:t>
            </a:r>
            <a:r>
              <a:rPr lang="zh-CN" altLang="zh-CN" dirty="0" smtClean="0">
                <a:solidFill>
                  <a:prstClr val="black"/>
                </a:solidFill>
              </a:rPr>
              <a:t>年产</a:t>
            </a:r>
            <a:r>
              <a:rPr lang="zh-CN" altLang="zh-CN" dirty="0">
                <a:solidFill>
                  <a:prstClr val="black"/>
                </a:solidFill>
              </a:rPr>
              <a:t>供</a:t>
            </a:r>
            <a:r>
              <a:rPr lang="en-US" altLang="zh-CN" dirty="0">
                <a:solidFill>
                  <a:prstClr val="black"/>
                </a:solidFill>
              </a:rPr>
              <a:t>1000</a:t>
            </a:r>
            <a:r>
              <a:rPr lang="zh-CN" altLang="zh-CN" dirty="0">
                <a:solidFill>
                  <a:prstClr val="black"/>
                </a:solidFill>
              </a:rPr>
              <a:t>万以上动物使用的</a:t>
            </a:r>
            <a:r>
              <a:rPr lang="zh-CN" altLang="zh-CN" b="1" dirty="0">
                <a:solidFill>
                  <a:srgbClr val="FF0000"/>
                </a:solidFill>
              </a:rPr>
              <a:t>海洋微生物疫苗和抗菌、抗虫绿色兽药</a:t>
            </a:r>
            <a:r>
              <a:rPr lang="zh-CN" altLang="zh-CN" dirty="0">
                <a:solidFill>
                  <a:prstClr val="black"/>
                </a:solidFill>
              </a:rPr>
              <a:t>，获得国家新兽药证书</a:t>
            </a:r>
            <a:r>
              <a:rPr lang="zh-CN" altLang="zh-CN" dirty="0" smtClean="0">
                <a:solidFill>
                  <a:prstClr val="black"/>
                </a:solidFill>
              </a:rPr>
              <a:t>；</a:t>
            </a:r>
            <a:endParaRPr lang="en-US" altLang="zh-CN" dirty="0" smtClean="0">
              <a:solidFill>
                <a:prstClr val="black"/>
              </a:solidFill>
            </a:endParaRPr>
          </a:p>
          <a:p>
            <a:pPr lvl="0">
              <a:lnSpc>
                <a:spcPct val="150000"/>
              </a:lnSpc>
            </a:pPr>
            <a:r>
              <a:rPr lang="en-US" altLang="zh-CN" dirty="0" smtClean="0">
                <a:solidFill>
                  <a:prstClr val="black"/>
                </a:solidFill>
              </a:rPr>
              <a:t>    </a:t>
            </a:r>
            <a:r>
              <a:rPr lang="zh-CN" altLang="zh-CN" dirty="0" smtClean="0"/>
              <a:t>③</a:t>
            </a:r>
            <a:r>
              <a:rPr lang="en-US" altLang="zh-CN" dirty="0" smtClean="0"/>
              <a:t>  </a:t>
            </a:r>
            <a:r>
              <a:rPr lang="zh-CN" altLang="zh-CN" dirty="0" smtClean="0">
                <a:solidFill>
                  <a:prstClr val="black"/>
                </a:solidFill>
              </a:rPr>
              <a:t>年产</a:t>
            </a:r>
            <a:r>
              <a:rPr lang="en-US" altLang="zh-CN" dirty="0">
                <a:solidFill>
                  <a:prstClr val="black"/>
                </a:solidFill>
              </a:rPr>
              <a:t>300</a:t>
            </a:r>
            <a:r>
              <a:rPr lang="zh-CN" altLang="zh-CN" dirty="0">
                <a:solidFill>
                  <a:prstClr val="black"/>
                </a:solidFill>
              </a:rPr>
              <a:t>吨以上的安全高效新型的</a:t>
            </a:r>
            <a:r>
              <a:rPr lang="zh-CN" altLang="zh-CN" b="1" dirty="0">
                <a:solidFill>
                  <a:srgbClr val="FF0000"/>
                </a:solidFill>
              </a:rPr>
              <a:t>微生态制剂、功能型饲料添加剂、精准的生物肥料、绿色农药</a:t>
            </a:r>
            <a:r>
              <a:rPr lang="zh-CN" altLang="zh-CN" dirty="0">
                <a:solidFill>
                  <a:prstClr val="black"/>
                </a:solidFill>
              </a:rPr>
              <a:t>等海洋农用制品，获得国家相关批准文号</a:t>
            </a:r>
            <a:r>
              <a:rPr lang="zh-CN" altLang="zh-CN" dirty="0" smtClean="0">
                <a:solidFill>
                  <a:prstClr val="black"/>
                </a:solidFill>
              </a:rPr>
              <a:t>；</a:t>
            </a:r>
            <a:endParaRPr lang="en-US" altLang="zh-CN" dirty="0" smtClean="0">
              <a:solidFill>
                <a:prstClr val="black"/>
              </a:solidFill>
            </a:endParaRPr>
          </a:p>
          <a:p>
            <a:pPr lvl="0">
              <a:lnSpc>
                <a:spcPct val="150000"/>
              </a:lnSpc>
            </a:pPr>
            <a:r>
              <a:rPr lang="en-US" altLang="zh-CN" dirty="0">
                <a:solidFill>
                  <a:prstClr val="black"/>
                </a:solidFill>
              </a:rPr>
              <a:t> </a:t>
            </a:r>
            <a:r>
              <a:rPr lang="en-US" altLang="zh-CN" dirty="0" smtClean="0">
                <a:solidFill>
                  <a:prstClr val="black"/>
                </a:solidFill>
              </a:rPr>
              <a:t>   </a:t>
            </a:r>
            <a:r>
              <a:rPr lang="zh-CN" altLang="zh-CN" dirty="0" smtClean="0"/>
              <a:t>④</a:t>
            </a:r>
            <a:r>
              <a:rPr lang="en-US" altLang="zh-CN" dirty="0" smtClean="0"/>
              <a:t>  </a:t>
            </a:r>
            <a:r>
              <a:rPr lang="zh-CN" altLang="zh-CN" dirty="0" smtClean="0">
                <a:solidFill>
                  <a:prstClr val="black"/>
                </a:solidFill>
              </a:rPr>
              <a:t>海洋生物</a:t>
            </a:r>
            <a:r>
              <a:rPr lang="zh-CN" altLang="zh-CN" dirty="0">
                <a:solidFill>
                  <a:prstClr val="black"/>
                </a:solidFill>
              </a:rPr>
              <a:t>基因工程制品、海洋极端环境生物制品等</a:t>
            </a:r>
            <a:r>
              <a:rPr lang="zh-CN" altLang="zh-CN" b="1" dirty="0">
                <a:solidFill>
                  <a:srgbClr val="FF0000"/>
                </a:solidFill>
              </a:rPr>
              <a:t>新型生物功能制品</a:t>
            </a:r>
            <a:r>
              <a:rPr lang="zh-CN" altLang="zh-CN" dirty="0" smtClean="0">
                <a:solidFill>
                  <a:prstClr val="black"/>
                </a:solidFill>
              </a:rPr>
              <a:t>。</a:t>
            </a:r>
            <a:endParaRPr lang="en-US" altLang="zh-CN" dirty="0" smtClean="0">
              <a:solidFill>
                <a:prstClr val="black"/>
              </a:solidFill>
            </a:endParaRPr>
          </a:p>
          <a:p>
            <a:pPr lvl="0">
              <a:lnSpc>
                <a:spcPct val="150000"/>
              </a:lnSpc>
            </a:pPr>
            <a:r>
              <a:rPr lang="en-US" altLang="zh-CN" dirty="0">
                <a:solidFill>
                  <a:prstClr val="black"/>
                </a:solidFill>
              </a:rPr>
              <a:t> </a:t>
            </a:r>
          </a:p>
          <a:p>
            <a:pPr lvl="0">
              <a:lnSpc>
                <a:spcPct val="150000"/>
              </a:lnSpc>
            </a:pPr>
            <a:r>
              <a:rPr lang="en-US" altLang="zh-CN" dirty="0" smtClean="0">
                <a:solidFill>
                  <a:prstClr val="black"/>
                </a:solidFill>
              </a:rPr>
              <a:t>       </a:t>
            </a:r>
            <a:r>
              <a:rPr lang="zh-CN" altLang="zh-CN" dirty="0" smtClean="0">
                <a:solidFill>
                  <a:prstClr val="black"/>
                </a:solidFill>
              </a:rPr>
              <a:t>同时</a:t>
            </a:r>
            <a:r>
              <a:rPr lang="zh-CN" altLang="zh-CN" dirty="0">
                <a:solidFill>
                  <a:prstClr val="black"/>
                </a:solidFill>
              </a:rPr>
              <a:t>，支持海洋生物制品制备等产业公共服务平台建设</a:t>
            </a:r>
            <a:r>
              <a:rPr lang="zh-CN" altLang="zh-CN" dirty="0" smtClean="0">
                <a:solidFill>
                  <a:prstClr val="black"/>
                </a:solidFill>
              </a:rPr>
              <a:t>。</a:t>
            </a:r>
            <a:endParaRPr lang="zh-CN" altLang="en-US" dirty="0"/>
          </a:p>
        </p:txBody>
      </p:sp>
      <p:sp>
        <p:nvSpPr>
          <p:cNvPr id="6" name="矩形 5"/>
          <p:cNvSpPr>
            <a:spLocks noChangeArrowheads="1"/>
          </p:cNvSpPr>
          <p:nvPr/>
        </p:nvSpPr>
        <p:spPr bwMode="auto">
          <a:xfrm>
            <a:off x="0" y="404664"/>
            <a:ext cx="9144000"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Bef>
                <a:spcPct val="20000"/>
              </a:spcBef>
            </a:pPr>
            <a:r>
              <a:rPr lang="zh-CN" altLang="en-US" sz="2800" b="1" dirty="0" smtClean="0">
                <a:solidFill>
                  <a:srgbClr val="000099"/>
                </a:solidFill>
                <a:latin typeface="黑体" pitchFamily="49" charset="-122"/>
                <a:ea typeface="黑体" pitchFamily="49" charset="-122"/>
                <a:cs typeface="Times New Roman" pitchFamily="18" charset="0"/>
              </a:rPr>
              <a:t>二、“十三五”区域示范重点支持领域和方向</a:t>
            </a:r>
          </a:p>
        </p:txBody>
      </p:sp>
      <p:sp>
        <p:nvSpPr>
          <p:cNvPr id="7" name="TextBox 6"/>
          <p:cNvSpPr txBox="1"/>
          <p:nvPr/>
        </p:nvSpPr>
        <p:spPr>
          <a:xfrm>
            <a:off x="395536" y="1196752"/>
            <a:ext cx="4824536" cy="369332"/>
          </a:xfrm>
          <a:prstGeom prst="rect">
            <a:avLst/>
          </a:prstGeom>
          <a:noFill/>
        </p:spPr>
        <p:txBody>
          <a:bodyPr wrap="square" rtlCol="0">
            <a:spAutoFit/>
          </a:bodyPr>
          <a:lstStyle/>
          <a:p>
            <a:r>
              <a:rPr lang="en-US" altLang="zh-CN" b="1" dirty="0" smtClean="0">
                <a:solidFill>
                  <a:srgbClr val="7030A0"/>
                </a:solidFill>
                <a:latin typeface="黑体" pitchFamily="49" charset="-122"/>
                <a:ea typeface="黑体" pitchFamily="49" charset="-122"/>
                <a:cs typeface="Times New Roman" pitchFamily="18" charset="0"/>
              </a:rPr>
              <a:t>1.</a:t>
            </a:r>
            <a:r>
              <a:rPr lang="zh-CN" altLang="en-US" b="1" dirty="0" smtClean="0">
                <a:solidFill>
                  <a:srgbClr val="7030A0"/>
                </a:solidFill>
                <a:latin typeface="黑体" pitchFamily="49" charset="-122"/>
                <a:ea typeface="黑体" pitchFamily="49" charset="-122"/>
                <a:cs typeface="Times New Roman" pitchFamily="18" charset="0"/>
              </a:rPr>
              <a:t>海洋生物产业</a:t>
            </a:r>
          </a:p>
        </p:txBody>
      </p:sp>
      <p:sp>
        <p:nvSpPr>
          <p:cNvPr id="8" name="灯片编号占位符 1"/>
          <p:cNvSpPr>
            <a:spLocks noGrp="1"/>
          </p:cNvSpPr>
          <p:nvPr>
            <p:ph type="sldNum" sz="quarter" idx="12"/>
          </p:nvPr>
        </p:nvSpPr>
        <p:spPr>
          <a:xfrm>
            <a:off x="6553200" y="6356350"/>
            <a:ext cx="2133600" cy="365125"/>
          </a:xfrm>
        </p:spPr>
        <p:txBody>
          <a:bodyPr/>
          <a:lstStyle/>
          <a:p>
            <a:fld id="{515C4081-7DF7-456E-89BF-29E556DC2775}" type="slidenum">
              <a:rPr lang="zh-CN" altLang="en-US" b="1" smtClean="0"/>
              <a:t>9</a:t>
            </a:fld>
            <a:r>
              <a:rPr lang="en-US" altLang="zh-CN" b="1" dirty="0" smtClean="0"/>
              <a:t>/39</a:t>
            </a:r>
            <a:endParaRPr lang="zh-CN" altLang="en-US" b="1" dirty="0"/>
          </a:p>
        </p:txBody>
      </p:sp>
    </p:spTree>
    <p:extLst>
      <p:ext uri="{BB962C8B-B14F-4D97-AF65-F5344CB8AC3E}">
        <p14:creationId xmlns:p14="http://schemas.microsoft.com/office/powerpoint/2010/main" val="3469696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623</TotalTime>
  <Words>4847</Words>
  <Application>Microsoft Office PowerPoint</Application>
  <PresentationFormat>全屏显示(4:3)</PresentationFormat>
  <Paragraphs>299</Paragraphs>
  <Slides>38</Slides>
  <Notes>14</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三、“十三五”示范工作的主要目标和思路</dc:title>
  <dc:creator>Fan Hu</dc:creator>
  <cp:lastModifiedBy>Fan Hu</cp:lastModifiedBy>
  <cp:revision>58</cp:revision>
  <dcterms:created xsi:type="dcterms:W3CDTF">2016-09-05T14:17:53Z</dcterms:created>
  <dcterms:modified xsi:type="dcterms:W3CDTF">2017-01-14T05:27:42Z</dcterms:modified>
</cp:coreProperties>
</file>